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48"/>
  </p:notesMasterIdLst>
  <p:sldIdLst>
    <p:sldId id="259" r:id="rId2"/>
    <p:sldId id="343" r:id="rId3"/>
    <p:sldId id="290" r:id="rId4"/>
    <p:sldId id="301" r:id="rId5"/>
    <p:sldId id="291" r:id="rId6"/>
    <p:sldId id="314" r:id="rId7"/>
    <p:sldId id="319" r:id="rId8"/>
    <p:sldId id="345" r:id="rId9"/>
    <p:sldId id="346" r:id="rId10"/>
    <p:sldId id="347" r:id="rId11"/>
    <p:sldId id="320" r:id="rId12"/>
    <p:sldId id="321" r:id="rId13"/>
    <p:sldId id="322" r:id="rId14"/>
    <p:sldId id="323" r:id="rId15"/>
    <p:sldId id="324" r:id="rId16"/>
    <p:sldId id="326" r:id="rId17"/>
    <p:sldId id="328" r:id="rId18"/>
    <p:sldId id="334" r:id="rId19"/>
    <p:sldId id="335" r:id="rId20"/>
    <p:sldId id="336" r:id="rId21"/>
    <p:sldId id="337" r:id="rId22"/>
    <p:sldId id="338" r:id="rId23"/>
    <p:sldId id="339" r:id="rId24"/>
    <p:sldId id="330" r:id="rId25"/>
    <p:sldId id="341" r:id="rId26"/>
    <p:sldId id="342" r:id="rId27"/>
    <p:sldId id="331" r:id="rId28"/>
    <p:sldId id="340" r:id="rId29"/>
    <p:sldId id="333" r:id="rId30"/>
    <p:sldId id="327" r:id="rId31"/>
    <p:sldId id="312" r:id="rId32"/>
    <p:sldId id="366" r:id="rId33"/>
    <p:sldId id="349" r:id="rId34"/>
    <p:sldId id="350" r:id="rId35"/>
    <p:sldId id="351" r:id="rId36"/>
    <p:sldId id="352" r:id="rId37"/>
    <p:sldId id="353" r:id="rId38"/>
    <p:sldId id="367" r:id="rId39"/>
    <p:sldId id="355" r:id="rId40"/>
    <p:sldId id="356" r:id="rId41"/>
    <p:sldId id="368" r:id="rId42"/>
    <p:sldId id="369" r:id="rId43"/>
    <p:sldId id="370" r:id="rId44"/>
    <p:sldId id="371" r:id="rId45"/>
    <p:sldId id="372" r:id="rId46"/>
    <p:sldId id="272" r:id="rId47"/>
  </p:sldIdLst>
  <p:sldSz cx="9144000" cy="6858000" type="screen4x3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4088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orient="horz" pos="3471">
          <p15:clr>
            <a:srgbClr val="A4A3A4"/>
          </p15:clr>
        </p15:guide>
        <p15:guide id="7" orient="horz" pos="3936">
          <p15:clr>
            <a:srgbClr val="A4A3A4"/>
          </p15:clr>
        </p15:guide>
        <p15:guide id="8" orient="horz" pos="4087">
          <p15:clr>
            <a:srgbClr val="A4A3A4"/>
          </p15:clr>
        </p15:guide>
        <p15:guide id="9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88868" autoAdjust="0"/>
  </p:normalViewPr>
  <p:slideViewPr>
    <p:cSldViewPr snapToGrid="0" snapToObjects="1">
      <p:cViewPr varScale="1">
        <p:scale>
          <a:sx n="86" d="100"/>
          <a:sy n="86" d="100"/>
        </p:scale>
        <p:origin x="1349" y="67"/>
      </p:cViewPr>
      <p:guideLst>
        <p:guide pos="3840"/>
        <p:guide orient="horz" pos="2160"/>
        <p:guide orient="horz" pos="232"/>
        <p:guide orient="horz" pos="4088"/>
        <p:guide pos="574"/>
        <p:guide orient="horz" pos="3471"/>
        <p:guide orient="horz" pos="3936"/>
        <p:guide orient="horz" pos="4087"/>
        <p:guide pos="28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1F7211-47AA-4914-A735-394AC373C54D}" type="doc">
      <dgm:prSet loTypeId="urn:microsoft.com/office/officeart/2005/8/layout/venn3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59043BE1-E3C1-4F65-BDE9-A06BABA55FCC}">
      <dgm:prSet custT="1"/>
      <dgm:spPr/>
      <dgm:t>
        <a:bodyPr/>
        <a:lstStyle/>
        <a:p>
          <a:pPr rtl="0"/>
          <a:r>
            <a:rPr lang="zh-CN" altLang="en-US" sz="2500" dirty="0">
              <a:latin typeface="黑体" pitchFamily="49" charset="-122"/>
              <a:ea typeface="黑体" pitchFamily="49" charset="-122"/>
            </a:rPr>
            <a:t>理解</a:t>
          </a:r>
        </a:p>
      </dgm:t>
    </dgm:pt>
    <dgm:pt modelId="{3E71B9DA-AC30-4ED3-B621-023E32C3A2F1}" type="parTrans" cxnId="{71043239-98B7-4AB0-B42E-B7BF1653321C}">
      <dgm:prSet/>
      <dgm:spPr/>
      <dgm:t>
        <a:bodyPr/>
        <a:lstStyle/>
        <a:p>
          <a:endParaRPr lang="zh-CN" altLang="en-US"/>
        </a:p>
      </dgm:t>
    </dgm:pt>
    <dgm:pt modelId="{C5B113E5-63C4-419F-B877-D12AE5D92C02}" type="sibTrans" cxnId="{71043239-98B7-4AB0-B42E-B7BF1653321C}">
      <dgm:prSet/>
      <dgm:spPr/>
      <dgm:t>
        <a:bodyPr/>
        <a:lstStyle/>
        <a:p>
          <a:endParaRPr lang="zh-CN" altLang="en-US"/>
        </a:p>
      </dgm:t>
    </dgm:pt>
    <dgm:pt modelId="{33B8EE6F-5910-4E4A-A7C6-0B52BE086A8D}">
      <dgm:prSet custT="1"/>
      <dgm:spPr/>
      <dgm:t>
        <a:bodyPr/>
        <a:lstStyle/>
        <a:p>
          <a:pPr rtl="0"/>
          <a:r>
            <a:rPr lang="zh-CN" altLang="en-US" sz="2500" dirty="0">
              <a:latin typeface="黑体" pitchFamily="49" charset="-122"/>
              <a:ea typeface="黑体" pitchFamily="49" charset="-122"/>
            </a:rPr>
            <a:t>合理运用</a:t>
          </a:r>
        </a:p>
      </dgm:t>
    </dgm:pt>
    <dgm:pt modelId="{764C8A54-AF3D-44D5-8FAB-9A9B83D84C61}" type="parTrans" cxnId="{C240DB41-2BAC-4B5B-91E4-D12C5223D9E5}">
      <dgm:prSet/>
      <dgm:spPr/>
      <dgm:t>
        <a:bodyPr/>
        <a:lstStyle/>
        <a:p>
          <a:endParaRPr lang="zh-CN" altLang="en-US"/>
        </a:p>
      </dgm:t>
    </dgm:pt>
    <dgm:pt modelId="{2D7FFFD6-D66B-4957-AEB9-22CF0547F529}" type="sibTrans" cxnId="{C240DB41-2BAC-4B5B-91E4-D12C5223D9E5}">
      <dgm:prSet/>
      <dgm:spPr/>
      <dgm:t>
        <a:bodyPr/>
        <a:lstStyle/>
        <a:p>
          <a:endParaRPr lang="zh-CN" altLang="en-US"/>
        </a:p>
      </dgm:t>
    </dgm:pt>
    <dgm:pt modelId="{5743172C-A57E-437C-BC20-B387CFF7774A}" type="pres">
      <dgm:prSet presAssocID="{0A1F7211-47AA-4914-A735-394AC373C54D}" presName="Name0" presStyleCnt="0">
        <dgm:presLayoutVars>
          <dgm:dir/>
          <dgm:resizeHandles val="exact"/>
        </dgm:presLayoutVars>
      </dgm:prSet>
      <dgm:spPr/>
    </dgm:pt>
    <dgm:pt modelId="{630F1C82-1DBA-4073-AA90-182504EEF1FC}" type="pres">
      <dgm:prSet presAssocID="{59043BE1-E3C1-4F65-BDE9-A06BABA55FCC}" presName="Name5" presStyleLbl="vennNode1" presStyleIdx="0" presStyleCnt="2">
        <dgm:presLayoutVars>
          <dgm:bulletEnabled val="1"/>
        </dgm:presLayoutVars>
      </dgm:prSet>
      <dgm:spPr/>
    </dgm:pt>
    <dgm:pt modelId="{0B672FAF-18FF-4E3F-ADC0-C23E670DE86F}" type="pres">
      <dgm:prSet presAssocID="{C5B113E5-63C4-419F-B877-D12AE5D92C02}" presName="space" presStyleCnt="0"/>
      <dgm:spPr/>
    </dgm:pt>
    <dgm:pt modelId="{D47823AF-36B8-4AFF-ACD0-9CC318C3C111}" type="pres">
      <dgm:prSet presAssocID="{33B8EE6F-5910-4E4A-A7C6-0B52BE086A8D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71043239-98B7-4AB0-B42E-B7BF1653321C}" srcId="{0A1F7211-47AA-4914-A735-394AC373C54D}" destId="{59043BE1-E3C1-4F65-BDE9-A06BABA55FCC}" srcOrd="0" destOrd="0" parTransId="{3E71B9DA-AC30-4ED3-B621-023E32C3A2F1}" sibTransId="{C5B113E5-63C4-419F-B877-D12AE5D92C02}"/>
    <dgm:cxn modelId="{C240DB41-2BAC-4B5B-91E4-D12C5223D9E5}" srcId="{0A1F7211-47AA-4914-A735-394AC373C54D}" destId="{33B8EE6F-5910-4E4A-A7C6-0B52BE086A8D}" srcOrd="1" destOrd="0" parTransId="{764C8A54-AF3D-44D5-8FAB-9A9B83D84C61}" sibTransId="{2D7FFFD6-D66B-4957-AEB9-22CF0547F529}"/>
    <dgm:cxn modelId="{7AC75993-89AF-4752-9D4C-727159BC1D38}" type="presOf" srcId="{0A1F7211-47AA-4914-A735-394AC373C54D}" destId="{5743172C-A57E-437C-BC20-B387CFF7774A}" srcOrd="0" destOrd="0" presId="urn:microsoft.com/office/officeart/2005/8/layout/venn3"/>
    <dgm:cxn modelId="{75E98CED-6BD7-4B0A-9486-4F679D97743C}" type="presOf" srcId="{33B8EE6F-5910-4E4A-A7C6-0B52BE086A8D}" destId="{D47823AF-36B8-4AFF-ACD0-9CC318C3C111}" srcOrd="0" destOrd="0" presId="urn:microsoft.com/office/officeart/2005/8/layout/venn3"/>
    <dgm:cxn modelId="{8FCA3BF6-6B72-40B0-82E4-948FE28D1FCE}" type="presOf" srcId="{59043BE1-E3C1-4F65-BDE9-A06BABA55FCC}" destId="{630F1C82-1DBA-4073-AA90-182504EEF1FC}" srcOrd="0" destOrd="0" presId="urn:microsoft.com/office/officeart/2005/8/layout/venn3"/>
    <dgm:cxn modelId="{F60C93DC-1E7C-498F-997A-282D521D554D}" type="presParOf" srcId="{5743172C-A57E-437C-BC20-B387CFF7774A}" destId="{630F1C82-1DBA-4073-AA90-182504EEF1FC}" srcOrd="0" destOrd="0" presId="urn:microsoft.com/office/officeart/2005/8/layout/venn3"/>
    <dgm:cxn modelId="{87573887-C67D-4AE1-AF31-F36BB87EFA6C}" type="presParOf" srcId="{5743172C-A57E-437C-BC20-B387CFF7774A}" destId="{0B672FAF-18FF-4E3F-ADC0-C23E670DE86F}" srcOrd="1" destOrd="0" presId="urn:microsoft.com/office/officeart/2005/8/layout/venn3"/>
    <dgm:cxn modelId="{71152BF7-94A0-4AB1-B8DB-AD8ABD327599}" type="presParOf" srcId="{5743172C-A57E-437C-BC20-B387CFF7774A}" destId="{D47823AF-36B8-4AFF-ACD0-9CC318C3C111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F1C82-1DBA-4073-AA90-182504EEF1FC}">
      <dsp:nvSpPr>
        <dsp:cNvPr id="0" name=""/>
        <dsp:cNvSpPr/>
      </dsp:nvSpPr>
      <dsp:spPr>
        <a:xfrm>
          <a:off x="1749101" y="1331"/>
          <a:ext cx="2278210" cy="227821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377" tIns="31750" rIns="125377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latin typeface="黑体" pitchFamily="49" charset="-122"/>
              <a:ea typeface="黑体" pitchFamily="49" charset="-122"/>
            </a:rPr>
            <a:t>理解</a:t>
          </a:r>
        </a:p>
      </dsp:txBody>
      <dsp:txXfrm>
        <a:off x="2082737" y="334967"/>
        <a:ext cx="1610938" cy="1610938"/>
      </dsp:txXfrm>
    </dsp:sp>
    <dsp:sp modelId="{D47823AF-36B8-4AFF-ACD0-9CC318C3C111}">
      <dsp:nvSpPr>
        <dsp:cNvPr id="0" name=""/>
        <dsp:cNvSpPr/>
      </dsp:nvSpPr>
      <dsp:spPr>
        <a:xfrm>
          <a:off x="3571669" y="1331"/>
          <a:ext cx="2278210" cy="2278210"/>
        </a:xfrm>
        <a:prstGeom prst="ellipse">
          <a:avLst/>
        </a:prstGeom>
        <a:solidFill>
          <a:schemeClr val="accent2">
            <a:alpha val="50000"/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377" tIns="31750" rIns="125377" bIns="317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>
              <a:latin typeface="黑体" pitchFamily="49" charset="-122"/>
              <a:ea typeface="黑体" pitchFamily="49" charset="-122"/>
            </a:rPr>
            <a:t>合理运用</a:t>
          </a:r>
        </a:p>
      </dsp:txBody>
      <dsp:txXfrm>
        <a:off x="3905305" y="334967"/>
        <a:ext cx="1610938" cy="1610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F9853-F423-439B-BCBF-36F625D3DBE7}" type="datetimeFigureOut">
              <a:rPr lang="zh-CN" altLang="en-US" smtClean="0"/>
              <a:t>2021-03-08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E6206-BDE5-4065-9057-FBCEE5A2C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24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Control board </a:t>
            </a:r>
            <a:r>
              <a:rPr lang="zh-CN" altLang="en-US" dirty="0"/>
              <a:t>是变更管理的核心小组，要评估变更的可行性和意义等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影响分析：其他需求，变量，数据字典等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观察需求的</a:t>
            </a:r>
            <a:r>
              <a:rPr lang="en-US" altLang="zh-CN" dirty="0"/>
              <a:t>volatility</a:t>
            </a:r>
            <a:r>
              <a:rPr lang="zh-CN" altLang="en-US" dirty="0"/>
              <a:t>即持久性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2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Control board </a:t>
            </a:r>
            <a:r>
              <a:rPr lang="zh-CN" altLang="en-US" dirty="0"/>
              <a:t>是变更管理的核心小组，要评估变更的可行性和意义等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影响分析：其他需求，变量，数据字典等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观察需求的</a:t>
            </a:r>
            <a:r>
              <a:rPr lang="en-US" altLang="zh-CN" dirty="0"/>
              <a:t>volatility</a:t>
            </a:r>
            <a:r>
              <a:rPr lang="zh-CN" altLang="en-US" dirty="0"/>
              <a:t>即持久性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2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Control board </a:t>
            </a:r>
            <a:r>
              <a:rPr lang="zh-CN" altLang="en-US" dirty="0"/>
              <a:t>是变更管理的核心小组，要评估变更的可行性和意义等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影响分析：其他需求，变量，数据字典等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观察需求的</a:t>
            </a:r>
            <a:r>
              <a:rPr lang="en-US" altLang="zh-CN" dirty="0"/>
              <a:t>volatility</a:t>
            </a:r>
            <a:r>
              <a:rPr lang="zh-CN" altLang="en-US" dirty="0"/>
              <a:t>即持久性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2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Control board </a:t>
            </a:r>
            <a:r>
              <a:rPr lang="zh-CN" altLang="en-US" dirty="0"/>
              <a:t>是变更管理的核心小组，要评估变更的可行性和意义等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影响分析：其他需求，变量，数据字典等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观察需求的</a:t>
            </a:r>
            <a:r>
              <a:rPr lang="en-US" altLang="zh-CN" dirty="0"/>
              <a:t>volatility</a:t>
            </a:r>
            <a:r>
              <a:rPr lang="zh-CN" altLang="en-US" dirty="0"/>
              <a:t>即持久性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2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2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Control board </a:t>
            </a:r>
            <a:r>
              <a:rPr lang="zh-CN" altLang="en-US" dirty="0"/>
              <a:t>是变更管理的核心小组，要评估变更的可行性和意义等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影响分析：其他需求，变量，数据字典等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观察需求的</a:t>
            </a:r>
            <a:r>
              <a:rPr lang="en-US" altLang="zh-CN" dirty="0"/>
              <a:t>volatility</a:t>
            </a:r>
            <a:r>
              <a:rPr lang="zh-CN" altLang="en-US" dirty="0"/>
              <a:t>即持久性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24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Control board </a:t>
            </a:r>
            <a:r>
              <a:rPr lang="zh-CN" altLang="en-US" dirty="0"/>
              <a:t>是变更管理的核心小组，要评估变更的可行性和意义等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影响分析：其他需求，变量，数据字典等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观察需求的</a:t>
            </a:r>
            <a:r>
              <a:rPr lang="en-US" altLang="zh-CN" dirty="0"/>
              <a:t>volatility</a:t>
            </a:r>
            <a:r>
              <a:rPr lang="zh-CN" altLang="en-US" dirty="0"/>
              <a:t>即持久性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12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Control board </a:t>
            </a:r>
            <a:r>
              <a:rPr lang="zh-CN" altLang="en-US" dirty="0"/>
              <a:t>是变更管理的核心小组，要评估变更的可行性和意义等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影响分析：其他需求，变量，数据字典等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观察需求的</a:t>
            </a:r>
            <a:r>
              <a:rPr lang="en-US" altLang="zh-CN" dirty="0"/>
              <a:t>volatility</a:t>
            </a:r>
            <a:r>
              <a:rPr lang="zh-CN" altLang="en-US" dirty="0"/>
              <a:t>即持久性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E6206-BDE5-4065-9057-FBCEE5A2C77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91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55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923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227832"/>
            <a:ext cx="2286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2"/>
              </a:buClr>
              <a:buFont typeface="Wingdings" pitchFamily="2" charset="2"/>
              <a:buChar char="u"/>
              <a:defRPr/>
            </a:lvl1pPr>
            <a:lvl2pPr>
              <a:buClr>
                <a:schemeClr val="accent1">
                  <a:lumMod val="75000"/>
                </a:schemeClr>
              </a:buClr>
              <a:buFont typeface="Wingdings" pitchFamily="2" charset="2"/>
              <a:buChar char="Ø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984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481" y="2130378"/>
            <a:ext cx="7773038" cy="147070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0963" y="3886307"/>
            <a:ext cx="6402075" cy="1752742"/>
          </a:xfrm>
        </p:spPr>
        <p:txBody>
          <a:bodyPr/>
          <a:lstStyle>
            <a:lvl1pPr marL="0" indent="0" algn="ctr">
              <a:buNone/>
              <a:defRPr/>
            </a:lvl1pPr>
            <a:lvl2pPr marL="458983" indent="0" algn="ctr">
              <a:buNone/>
              <a:defRPr/>
            </a:lvl2pPr>
            <a:lvl3pPr marL="917966" indent="0" algn="ctr">
              <a:buNone/>
              <a:defRPr/>
            </a:lvl3pPr>
            <a:lvl4pPr marL="1376949" indent="0" algn="ctr">
              <a:buNone/>
              <a:defRPr/>
            </a:lvl4pPr>
            <a:lvl5pPr marL="1835932" indent="0" algn="ctr">
              <a:buNone/>
              <a:defRPr/>
            </a:lvl5pPr>
            <a:lvl6pPr marL="2294915" indent="0" algn="ctr">
              <a:buNone/>
              <a:defRPr/>
            </a:lvl6pPr>
            <a:lvl7pPr marL="2753898" indent="0" algn="ctr">
              <a:buNone/>
              <a:defRPr/>
            </a:lvl7pPr>
            <a:lvl8pPr marL="3212882" indent="0" algn="ctr">
              <a:buNone/>
              <a:defRPr/>
            </a:lvl8pPr>
            <a:lvl9pPr marL="367186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8109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2374490" y="1181451"/>
            <a:ext cx="4454013" cy="44951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23644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714341" y="-12700"/>
            <a:ext cx="78697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6011443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75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3142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18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5804409" y="1"/>
            <a:ext cx="3339591" cy="686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94253" y="258234"/>
            <a:ext cx="3651088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539944" y="171547"/>
            <a:ext cx="604056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282576" y="5989475"/>
            <a:ext cx="1470025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4"/>
            <a:ext cx="105150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4"/>
            <a:ext cx="5305759" cy="450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lang="zh-CN" altLang="en-US" sz="1400" dirty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79" r:id="rId3"/>
    <p:sldLayoutId id="2147483680" r:id="rId4"/>
    <p:sldLayoutId id="2147483681" r:id="rId5"/>
    <p:sldLayoutId id="2147483682" r:id="rId6"/>
    <p:sldLayoutId id="2147483662" r:id="rId7"/>
    <p:sldLayoutId id="2147483664" r:id="rId8"/>
    <p:sldLayoutId id="2147483663" r:id="rId9"/>
    <p:sldLayoutId id="2147483665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4940" y="2875465"/>
            <a:ext cx="727222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软件需求工程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Bef>
                <a:spcPts val="600"/>
              </a:spcBef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最佳实践之初探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7391" y="254977"/>
            <a:ext cx="2470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《</a:t>
            </a:r>
            <a:r>
              <a:rPr lang="zh-CN" altLang="en-US" sz="2000" b="1" dirty="0"/>
              <a:t>软件需求</a:t>
            </a:r>
            <a:r>
              <a:rPr lang="en-US" altLang="zh-CN" sz="2000" b="1" dirty="0"/>
              <a:t>》</a:t>
            </a:r>
            <a:r>
              <a:rPr lang="zh-CN" altLang="en-US" sz="2000" b="1" dirty="0"/>
              <a:t>第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节</a:t>
            </a:r>
          </a:p>
        </p:txBody>
      </p:sp>
    </p:spTree>
    <p:extLst>
      <p:ext uri="{BB962C8B-B14F-4D97-AF65-F5344CB8AC3E}">
        <p14:creationId xmlns:p14="http://schemas.microsoft.com/office/powerpoint/2010/main" val="42181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92788" y="1075989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知识储备与人员条件</a:t>
            </a:r>
            <a:endParaRPr lang="en-US" altLang="zh-CN" sz="2800" b="1" dirty="0">
              <a:solidFill>
                <a:schemeClr val="tx2"/>
              </a:solidFill>
              <a:latin typeface="+mn-ea"/>
              <a:cs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1702" y="1633064"/>
            <a:ext cx="7718776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需求分析员必须具备足够专业基础能力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用户和管理团队应具备对软件需求工程的正确认识</a:t>
            </a:r>
            <a:endParaRPr lang="en-US" altLang="zh-CN" sz="2200" dirty="0">
              <a:latin typeface="+mn-ea"/>
              <a:cs typeface="Arial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405253" y="1100503"/>
            <a:ext cx="362618" cy="51679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61702" y="2662573"/>
            <a:ext cx="8412162" cy="3509627"/>
          </a:xfrm>
        </p:spPr>
        <p:txBody>
          <a:bodyPr/>
          <a:lstStyle/>
          <a:p>
            <a:pPr marL="466725" lvl="1" indent="-466725" eaLnBrk="1" hangingPunct="1">
              <a:buClr>
                <a:srgbClr val="FF0000"/>
              </a:buClr>
              <a:buFont typeface="Wingdings" pitchFamily="2" charset="2"/>
              <a:buChar char="n"/>
              <a:defRPr/>
            </a:pPr>
            <a:r>
              <a:rPr lang="en-US" altLang="zh-CN" b="1" dirty="0">
                <a:latin typeface="+mn-ea"/>
              </a:rPr>
              <a:t>Knowledge</a:t>
            </a:r>
            <a:r>
              <a:rPr lang="en-US" altLang="zh-CN" dirty="0">
                <a:latin typeface="+mn-ea"/>
              </a:rPr>
              <a:t>  (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Chapters 4 and 10</a:t>
            </a:r>
            <a:r>
              <a:rPr lang="en-US" altLang="zh-CN" dirty="0">
                <a:latin typeface="+mn-ea"/>
              </a:rPr>
              <a:t>)</a:t>
            </a:r>
          </a:p>
          <a:p>
            <a:pPr lvl="1" eaLnBrk="1" hangingPunct="1">
              <a:buClr>
                <a:srgbClr val="BD011E"/>
              </a:buClr>
              <a:defRPr/>
            </a:pPr>
            <a:r>
              <a:rPr lang="en-US" altLang="zh-CN" sz="2000" dirty="0">
                <a:latin typeface="+mn-ea"/>
              </a:rPr>
              <a:t>Train requirements analysts</a:t>
            </a:r>
          </a:p>
          <a:p>
            <a:pPr lvl="1" eaLnBrk="1" hangingPunct="1">
              <a:buClr>
                <a:srgbClr val="BD011E"/>
              </a:buClr>
              <a:buFont typeface="Wingdings" pitchFamily="2" charset="2"/>
              <a:buNone/>
              <a:defRPr/>
            </a:pPr>
            <a:r>
              <a:rPr lang="zh-CN" altLang="en-US" sz="2000" b="1" dirty="0">
                <a:latin typeface="+mn-ea"/>
              </a:rPr>
              <a:t>   必要的专业培训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buClr>
                <a:srgbClr val="BD011E"/>
              </a:buClr>
              <a:buFont typeface="Wingdings" pitchFamily="2" charset="2"/>
              <a:buNone/>
              <a:defRPr/>
            </a:pPr>
            <a:endParaRPr lang="en-US" altLang="zh-CN" sz="2000" b="1" dirty="0">
              <a:latin typeface="+mn-ea"/>
            </a:endParaRPr>
          </a:p>
          <a:p>
            <a:pPr lvl="1" eaLnBrk="1" hangingPunct="1">
              <a:buClr>
                <a:srgbClr val="BD011E"/>
              </a:buClr>
              <a:defRPr/>
            </a:pPr>
            <a:r>
              <a:rPr lang="en-US" altLang="zh-CN" sz="2000" dirty="0">
                <a:latin typeface="+mn-ea"/>
              </a:rPr>
              <a:t>Educate user and managers about requirements</a:t>
            </a:r>
          </a:p>
          <a:p>
            <a:pPr lvl="1" eaLnBrk="1" hangingPunct="1">
              <a:buClr>
                <a:srgbClr val="BD011E"/>
              </a:buClr>
              <a:buFont typeface="Wingdings" pitchFamily="2" charset="2"/>
              <a:buNone/>
              <a:defRPr/>
            </a:pPr>
            <a:r>
              <a:rPr lang="en-US" altLang="zh-CN" sz="2000" dirty="0">
                <a:latin typeface="+mn-ea"/>
              </a:rPr>
              <a:t>   “</a:t>
            </a:r>
            <a:r>
              <a:rPr lang="zh-CN" altLang="en-US" sz="2000" b="1" dirty="0">
                <a:latin typeface="+mn-ea"/>
              </a:rPr>
              <a:t>怎么还在写需求，代码呢</a:t>
            </a:r>
            <a:r>
              <a:rPr lang="en-US" altLang="zh-CN" sz="2000" b="1" dirty="0">
                <a:latin typeface="+mn-ea"/>
              </a:rPr>
              <a:t>?!</a:t>
            </a:r>
            <a:r>
              <a:rPr lang="en-US" altLang="zh-CN" sz="2000" dirty="0">
                <a:latin typeface="+mn-ea"/>
              </a:rPr>
              <a:t>”</a:t>
            </a:r>
          </a:p>
          <a:p>
            <a:pPr lvl="1" eaLnBrk="1" hangingPunct="1">
              <a:buClr>
                <a:srgbClr val="BD011E"/>
              </a:buClr>
              <a:buFont typeface="Wingdings" pitchFamily="2" charset="2"/>
              <a:buNone/>
              <a:defRPr/>
            </a:pPr>
            <a:endParaRPr lang="en-US" altLang="zh-CN" sz="2000" dirty="0">
              <a:latin typeface="+mn-ea"/>
            </a:endParaRPr>
          </a:p>
          <a:p>
            <a:pPr lvl="1" eaLnBrk="1" hangingPunct="1">
              <a:buClr>
                <a:srgbClr val="BD011E"/>
              </a:buClr>
              <a:defRPr/>
            </a:pPr>
            <a:r>
              <a:rPr lang="en-US" altLang="zh-CN" sz="2000" dirty="0">
                <a:latin typeface="+mn-ea"/>
              </a:rPr>
              <a:t>Train developers in application domain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en-US" sz="2000" b="1" dirty="0">
                <a:latin typeface="+mn-ea"/>
              </a:rPr>
              <a:t>领域知识的普及化</a:t>
            </a:r>
            <a:endParaRPr lang="en-US" altLang="zh-CN" sz="2000" b="1" dirty="0">
              <a:latin typeface="+mn-ea"/>
            </a:endParaRPr>
          </a:p>
          <a:p>
            <a:pPr lvl="1" eaLnBrk="1" hangingPunct="1">
              <a:buClr>
                <a:srgbClr val="BD011E"/>
              </a:buClr>
              <a:defRPr/>
            </a:pPr>
            <a:r>
              <a:rPr lang="en-US" altLang="zh-CN" sz="2000" dirty="0">
                <a:latin typeface="+mn-ea"/>
              </a:rPr>
              <a:t>Create a glossary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en-US" sz="2000" b="1" dirty="0">
                <a:latin typeface="+mn-ea"/>
              </a:rPr>
              <a:t>统一称谓</a:t>
            </a:r>
            <a:endParaRPr lang="en-US" altLang="zh-CN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394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91510" y="176238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需求获取</a:t>
            </a:r>
          </a:p>
        </p:txBody>
      </p:sp>
      <p:sp>
        <p:nvSpPr>
          <p:cNvPr id="9" name="矩形 8"/>
          <p:cNvSpPr/>
          <p:nvPr/>
        </p:nvSpPr>
        <p:spPr>
          <a:xfrm>
            <a:off x="1307276" y="2272160"/>
            <a:ext cx="7718776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约定需求研发的过程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确定软件产品的目标与范围</a:t>
            </a:r>
            <a:r>
              <a:rPr lang="en-US" altLang="zh-CN" sz="2200" dirty="0">
                <a:latin typeface="+mn-ea"/>
                <a:cs typeface="Arial" pitchFamily="34" charset="0"/>
              </a:rPr>
              <a:t> </a:t>
            </a: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对用户精确分类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ea typeface="黑体" pitchFamily="49" charset="-122"/>
                <a:cs typeface="Arial" pitchFamily="34" charset="0"/>
              </a:rPr>
              <a:t>确定需求获取的方式</a:t>
            </a:r>
            <a:endParaRPr lang="en-US" altLang="zh-CN" sz="2200" dirty="0"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935507" y="1739599"/>
            <a:ext cx="362618" cy="51679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7276" y="4543549"/>
            <a:ext cx="6100061" cy="5539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25000"/>
              </a:lnSpc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建章立制，责任到人，纲举目张，严格执行</a:t>
            </a:r>
          </a:p>
        </p:txBody>
      </p:sp>
    </p:spTree>
    <p:extLst>
      <p:ext uri="{BB962C8B-B14F-4D97-AF65-F5344CB8AC3E}">
        <p14:creationId xmlns:p14="http://schemas.microsoft.com/office/powerpoint/2010/main" val="2307410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64490" y="1746617"/>
            <a:ext cx="1728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需求分析</a:t>
            </a:r>
            <a:r>
              <a:rPr lang="en-US" altLang="zh-CN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 </a:t>
            </a:r>
          </a:p>
        </p:txBody>
      </p:sp>
      <p:sp>
        <p:nvSpPr>
          <p:cNvPr id="9" name="矩形 8"/>
          <p:cNvSpPr/>
          <p:nvPr/>
        </p:nvSpPr>
        <p:spPr>
          <a:xfrm>
            <a:off x="1307276" y="2319458"/>
            <a:ext cx="7718776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可行性分析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愿景与范围分析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优先级分析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图形化模型引导的逻辑分析</a:t>
            </a:r>
            <a:endParaRPr lang="en-US" altLang="zh-CN" sz="2200" dirty="0"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1282359" y="1723833"/>
            <a:ext cx="362618" cy="51679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07276" y="4521332"/>
            <a:ext cx="6037937" cy="5539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25000"/>
              </a:lnSpc>
              <a:buClr>
                <a:schemeClr val="accent1"/>
              </a:buClr>
              <a:buFont typeface="Wingdings" pitchFamily="2" charset="2"/>
              <a:buNone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方法可行，主次分明，化无为有，深入探究</a:t>
            </a:r>
          </a:p>
        </p:txBody>
      </p:sp>
    </p:spTree>
    <p:extLst>
      <p:ext uri="{BB962C8B-B14F-4D97-AF65-F5344CB8AC3E}">
        <p14:creationId xmlns:p14="http://schemas.microsoft.com/office/powerpoint/2010/main" val="52835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64490" y="174661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需求文档化</a:t>
            </a:r>
            <a:endParaRPr lang="en-US" altLang="zh-CN" sz="2800" b="1" dirty="0">
              <a:solidFill>
                <a:schemeClr val="tx2"/>
              </a:solidFill>
              <a:latin typeface="+mn-ea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11788" y="2319458"/>
            <a:ext cx="5913315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选择需求文档模板</a:t>
            </a:r>
            <a:r>
              <a:rPr lang="en-US" altLang="zh-CN" sz="2200" dirty="0">
                <a:latin typeface="+mn-ea"/>
                <a:cs typeface="Arial" pitchFamily="34" charset="0"/>
              </a:rPr>
              <a:t> </a:t>
            </a: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明确需求来源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精确完整地描述功能与性能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文档可读可理解</a:t>
            </a:r>
            <a:endParaRPr lang="en-US" altLang="zh-CN" sz="2200" dirty="0">
              <a:latin typeface="+mn-ea"/>
              <a:cs typeface="Arial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1282359" y="1723833"/>
            <a:ext cx="362618" cy="51679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2359" y="4561928"/>
            <a:ext cx="7317736" cy="5539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25000"/>
              </a:lnSpc>
              <a:buClr>
                <a:schemeClr val="accent1"/>
              </a:buClr>
              <a:buFont typeface="Wingdings" pitchFamily="2" charset="2"/>
              <a:buNone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文档有章法，内容要精确，信息要完整，描述要可读</a:t>
            </a:r>
          </a:p>
        </p:txBody>
      </p:sp>
    </p:spTree>
    <p:extLst>
      <p:ext uri="{BB962C8B-B14F-4D97-AF65-F5344CB8AC3E}">
        <p14:creationId xmlns:p14="http://schemas.microsoft.com/office/powerpoint/2010/main" val="906650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64490" y="174661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需求确认</a:t>
            </a:r>
            <a:endParaRPr lang="en-US" altLang="zh-CN" sz="2800" b="1" dirty="0">
              <a:solidFill>
                <a:schemeClr val="tx2"/>
              </a:solidFill>
              <a:latin typeface="+mn-ea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11788" y="2366756"/>
            <a:ext cx="5913315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确认需求描述与用户的期望一致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确认需求描述本身逻辑正确</a:t>
            </a:r>
            <a:endParaRPr lang="en-US" altLang="zh-CN" sz="2200" dirty="0">
              <a:latin typeface="+mn-ea"/>
              <a:cs typeface="Arial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1282359" y="1723833"/>
            <a:ext cx="362618" cy="51679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2359" y="4105466"/>
            <a:ext cx="6801862" cy="5539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25000"/>
              </a:lnSpc>
              <a:buClr>
                <a:schemeClr val="accent1"/>
              </a:buClr>
              <a:buFont typeface="Wingdings" pitchFamily="2" charset="2"/>
              <a:buNone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做正确的事，把事做正确，查错补缺，保障质量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119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73722" y="174661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需求管理</a:t>
            </a:r>
            <a:endParaRPr lang="en-US" altLang="zh-CN" sz="2800" b="1" dirty="0">
              <a:solidFill>
                <a:schemeClr val="tx2"/>
              </a:solidFill>
              <a:latin typeface="+mn-ea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20128" y="2366756"/>
            <a:ext cx="5913315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约定需求变更的处理原则与流程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分析变更的影响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需求状态管理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版本控制</a:t>
            </a:r>
            <a:endParaRPr lang="en-US" altLang="zh-CN" sz="2200" dirty="0">
              <a:latin typeface="+mn-ea"/>
              <a:cs typeface="Arial" pitchFamily="34" charset="0"/>
            </a:endParaRPr>
          </a:p>
        </p:txBody>
      </p:sp>
      <p:sp>
        <p:nvSpPr>
          <p:cNvPr id="8" name="KSO_Shape"/>
          <p:cNvSpPr/>
          <p:nvPr/>
        </p:nvSpPr>
        <p:spPr>
          <a:xfrm>
            <a:off x="970421" y="1723833"/>
            <a:ext cx="362618" cy="51679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24309" y="4534136"/>
            <a:ext cx="6032421" cy="55399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25000"/>
              </a:lnSpc>
              <a:buClr>
                <a:schemeClr val="accent1"/>
              </a:buClr>
              <a:buFont typeface="Wingdings" pitchFamily="2" charset="2"/>
              <a:buNone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需求可变，文档可改，变有依据，改有章法</a:t>
            </a:r>
          </a:p>
        </p:txBody>
      </p:sp>
    </p:spTree>
    <p:extLst>
      <p:ext uri="{BB962C8B-B14F-4D97-AF65-F5344CB8AC3E}">
        <p14:creationId xmlns:p14="http://schemas.microsoft.com/office/powerpoint/2010/main" val="25031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最佳实践之应用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68914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79277" y="4404375"/>
            <a:ext cx="5929828" cy="581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725" lvl="1" indent="-466725" algn="just">
              <a:lnSpc>
                <a:spcPct val="125000"/>
              </a:lnSpc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zh-CN" altLang="en-US" sz="2800" b="1" dirty="0">
                <a:latin typeface="+mn-ea"/>
              </a:rPr>
              <a:t>知之，行之，运用之妙，存乎一心。</a:t>
            </a: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2590255127"/>
              </p:ext>
            </p:extLst>
          </p:nvPr>
        </p:nvGraphicFramePr>
        <p:xfrm>
          <a:off x="542376" y="1858695"/>
          <a:ext cx="7598981" cy="2280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212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33236" y="2904267"/>
            <a:ext cx="2534786" cy="133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400"/>
              </a:spcAft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项目管理中人员角色</a:t>
            </a:r>
          </a:p>
        </p:txBody>
      </p:sp>
      <p:sp>
        <p:nvSpPr>
          <p:cNvPr id="4" name="矩形 3"/>
          <p:cNvSpPr/>
          <p:nvPr/>
        </p:nvSpPr>
        <p:spPr>
          <a:xfrm>
            <a:off x="3461885" y="1661858"/>
            <a:ext cx="5697881" cy="4331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200"/>
              </a:spcAft>
              <a:buSzPct val="100000"/>
              <a:buFont typeface="Arial" pitchFamily="34" charset="0"/>
              <a:buChar char="•"/>
            </a:pPr>
            <a:r>
              <a:rPr lang="en-US" altLang="zh-CN" sz="2200" b="1" dirty="0">
                <a:latin typeface="+mn-ea"/>
                <a:cs typeface="Times New Roman" pitchFamily="18" charset="0"/>
              </a:rPr>
              <a:t>Customer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SzPct val="100000"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地铁运营方（申通地铁）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Aft>
                <a:spcPts val="200"/>
              </a:spcAft>
              <a:buSzPct val="100000"/>
              <a:buFont typeface="Arial" pitchFamily="34" charset="0"/>
              <a:buChar char="•"/>
            </a:pPr>
            <a:r>
              <a:rPr lang="en-US" altLang="zh-CN" sz="2200" b="1" dirty="0">
                <a:latin typeface="+mn-ea"/>
                <a:cs typeface="Times New Roman" pitchFamily="18" charset="0"/>
              </a:rPr>
              <a:t>User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SzPct val="100000"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列车操作人员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/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列车维护人员（申通地铁）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Aft>
                <a:spcPts val="200"/>
              </a:spcAft>
              <a:buSzPct val="100000"/>
              <a:buFont typeface="Arial" pitchFamily="34" charset="0"/>
              <a:buChar char="•"/>
            </a:pPr>
            <a:r>
              <a:rPr lang="en-US" altLang="zh-CN" sz="2200" b="1" dirty="0">
                <a:latin typeface="+mn-ea"/>
                <a:cs typeface="Times New Roman" pitchFamily="18" charset="0"/>
              </a:rPr>
              <a:t>Requirement Analyst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SzPct val="100000"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列车控制软件开发方（卡斯柯信号）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Aft>
                <a:spcPts val="200"/>
              </a:spcAft>
              <a:buSzPct val="100000"/>
              <a:buFont typeface="Arial" pitchFamily="34" charset="0"/>
              <a:buChar char="•"/>
            </a:pPr>
            <a:r>
              <a:rPr lang="en-US" altLang="zh-CN" sz="2200" b="1" dirty="0">
                <a:latin typeface="+mn-ea"/>
                <a:cs typeface="Times New Roman" pitchFamily="18" charset="0"/>
              </a:rPr>
              <a:t>Developer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SzPct val="100000"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开发方团队（卡斯柯信号）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120000"/>
              </a:lnSpc>
              <a:spcAft>
                <a:spcPts val="200"/>
              </a:spcAft>
              <a:buSzPct val="100000"/>
              <a:buFont typeface="Arial" pitchFamily="34" charset="0"/>
              <a:buChar char="•"/>
            </a:pPr>
            <a:r>
              <a:rPr lang="en-US" altLang="zh-CN" sz="2200" b="1" dirty="0">
                <a:latin typeface="+mn-ea"/>
                <a:cs typeface="Times New Roman" pitchFamily="18" charset="0"/>
              </a:rPr>
              <a:t>Others</a:t>
            </a:r>
          </a:p>
          <a:p>
            <a:pPr lvl="1">
              <a:lnSpc>
                <a:spcPct val="120000"/>
              </a:lnSpc>
              <a:spcAft>
                <a:spcPts val="200"/>
              </a:spcAft>
              <a:buSzPct val="100000"/>
            </a:pPr>
            <a:r>
              <a:rPr lang="zh-CN" altLang="en-US" sz="20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双方的法务、财务等人员</a:t>
            </a:r>
            <a:endParaRPr lang="en-US" altLang="zh-CN" sz="20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788" y="1075989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知识储备与人员条件</a:t>
            </a:r>
            <a:endParaRPr lang="en-US" altLang="zh-CN" sz="2800" b="1" dirty="0">
              <a:solidFill>
                <a:schemeClr val="tx2"/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KSO_Shape"/>
          <p:cNvSpPr/>
          <p:nvPr/>
        </p:nvSpPr>
        <p:spPr>
          <a:xfrm>
            <a:off x="405253" y="1100503"/>
            <a:ext cx="362618" cy="51679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010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3"/>
          <p:cNvSpPr>
            <a:spLocks noChangeArrowheads="1"/>
          </p:cNvSpPr>
          <p:nvPr/>
        </p:nvSpPr>
        <p:spPr bwMode="auto">
          <a:xfrm>
            <a:off x="441937" y="1376193"/>
            <a:ext cx="1943100" cy="1008063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47" name="TextBox 4"/>
          <p:cNvSpPr txBox="1">
            <a:spLocks noChangeArrowheads="1"/>
          </p:cNvSpPr>
          <p:nvPr/>
        </p:nvSpPr>
        <p:spPr bwMode="auto">
          <a:xfrm>
            <a:off x="540362" y="1687343"/>
            <a:ext cx="16557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业务需求</a:t>
            </a:r>
          </a:p>
        </p:txBody>
      </p:sp>
      <p:sp>
        <p:nvSpPr>
          <p:cNvPr id="48" name="椭圆 5"/>
          <p:cNvSpPr>
            <a:spLocks noChangeArrowheads="1"/>
          </p:cNvSpPr>
          <p:nvPr/>
        </p:nvSpPr>
        <p:spPr bwMode="auto">
          <a:xfrm>
            <a:off x="584812" y="3031956"/>
            <a:ext cx="19446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49" name="TextBox 6"/>
          <p:cNvSpPr txBox="1">
            <a:spLocks noChangeArrowheads="1"/>
          </p:cNvSpPr>
          <p:nvPr/>
        </p:nvSpPr>
        <p:spPr bwMode="auto">
          <a:xfrm>
            <a:off x="835637" y="3355806"/>
            <a:ext cx="1657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</a:p>
        </p:txBody>
      </p:sp>
      <p:sp>
        <p:nvSpPr>
          <p:cNvPr id="50" name="椭圆 7"/>
          <p:cNvSpPr>
            <a:spLocks noChangeArrowheads="1"/>
          </p:cNvSpPr>
          <p:nvPr/>
        </p:nvSpPr>
        <p:spPr bwMode="auto">
          <a:xfrm>
            <a:off x="224449" y="5048081"/>
            <a:ext cx="1944688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405424" y="5354468"/>
            <a:ext cx="1655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系统需求</a:t>
            </a:r>
          </a:p>
        </p:txBody>
      </p:sp>
      <p:sp>
        <p:nvSpPr>
          <p:cNvPr id="52" name="椭圆 9"/>
          <p:cNvSpPr>
            <a:spLocks noChangeArrowheads="1"/>
          </p:cNvSpPr>
          <p:nvPr/>
        </p:nvSpPr>
        <p:spPr bwMode="auto">
          <a:xfrm>
            <a:off x="2816837" y="5048081"/>
            <a:ext cx="19446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3" name="TextBox 10"/>
          <p:cNvSpPr txBox="1">
            <a:spLocks noChangeArrowheads="1"/>
          </p:cNvSpPr>
          <p:nvPr/>
        </p:nvSpPr>
        <p:spPr bwMode="auto">
          <a:xfrm>
            <a:off x="2961299" y="5263981"/>
            <a:ext cx="1655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</a:p>
        </p:txBody>
      </p:sp>
      <p:sp>
        <p:nvSpPr>
          <p:cNvPr id="54" name="椭圆 12"/>
          <p:cNvSpPr>
            <a:spLocks noChangeArrowheads="1"/>
          </p:cNvSpPr>
          <p:nvPr/>
        </p:nvSpPr>
        <p:spPr bwMode="auto">
          <a:xfrm>
            <a:off x="5553687" y="3031956"/>
            <a:ext cx="15128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5" name="TextBox 13"/>
          <p:cNvSpPr txBox="1">
            <a:spLocks noChangeArrowheads="1"/>
          </p:cNvSpPr>
          <p:nvPr/>
        </p:nvSpPr>
        <p:spPr bwMode="auto">
          <a:xfrm>
            <a:off x="5698149" y="3247856"/>
            <a:ext cx="1223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业务规则</a:t>
            </a:r>
          </a:p>
        </p:txBody>
      </p:sp>
      <p:sp>
        <p:nvSpPr>
          <p:cNvPr id="56" name="椭圆 14"/>
          <p:cNvSpPr>
            <a:spLocks noChangeArrowheads="1"/>
          </p:cNvSpPr>
          <p:nvPr/>
        </p:nvSpPr>
        <p:spPr bwMode="auto">
          <a:xfrm>
            <a:off x="7172937" y="3031956"/>
            <a:ext cx="19446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7" name="TextBox 15"/>
          <p:cNvSpPr txBox="1">
            <a:spLocks noChangeArrowheads="1"/>
          </p:cNvSpPr>
          <p:nvPr/>
        </p:nvSpPr>
        <p:spPr bwMode="auto">
          <a:xfrm>
            <a:off x="7461862" y="3247856"/>
            <a:ext cx="1404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质量属性</a:t>
            </a:r>
          </a:p>
        </p:txBody>
      </p:sp>
      <p:sp>
        <p:nvSpPr>
          <p:cNvPr id="58" name="椭圆 16"/>
          <p:cNvSpPr>
            <a:spLocks noChangeArrowheads="1"/>
          </p:cNvSpPr>
          <p:nvPr/>
        </p:nvSpPr>
        <p:spPr bwMode="auto">
          <a:xfrm>
            <a:off x="5625124" y="4905206"/>
            <a:ext cx="1512888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9" name="TextBox 17"/>
          <p:cNvSpPr txBox="1">
            <a:spLocks noChangeArrowheads="1"/>
          </p:cNvSpPr>
          <p:nvPr/>
        </p:nvSpPr>
        <p:spPr bwMode="auto">
          <a:xfrm>
            <a:off x="5804512" y="5224293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外部接口</a:t>
            </a:r>
          </a:p>
        </p:txBody>
      </p:sp>
      <p:sp>
        <p:nvSpPr>
          <p:cNvPr id="60" name="椭圆 18"/>
          <p:cNvSpPr>
            <a:spLocks noChangeArrowheads="1"/>
          </p:cNvSpPr>
          <p:nvPr/>
        </p:nvSpPr>
        <p:spPr bwMode="auto">
          <a:xfrm>
            <a:off x="7353912" y="4976643"/>
            <a:ext cx="1728787" cy="719138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61" name="TextBox 19"/>
          <p:cNvSpPr txBox="1">
            <a:spLocks noChangeArrowheads="1"/>
          </p:cNvSpPr>
          <p:nvPr/>
        </p:nvSpPr>
        <p:spPr bwMode="auto">
          <a:xfrm>
            <a:off x="7569812" y="5192543"/>
            <a:ext cx="1368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</a:p>
        </p:txBody>
      </p:sp>
      <p:cxnSp>
        <p:nvCxnSpPr>
          <p:cNvPr id="62" name="直接连接符 21"/>
          <p:cNvCxnSpPr>
            <a:cxnSpLocks noChangeShapeType="1"/>
          </p:cNvCxnSpPr>
          <p:nvPr/>
        </p:nvCxnSpPr>
        <p:spPr bwMode="auto">
          <a:xfrm>
            <a:off x="81574" y="2744618"/>
            <a:ext cx="8785225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连接符 22"/>
          <p:cNvCxnSpPr>
            <a:cxnSpLocks noChangeShapeType="1"/>
          </p:cNvCxnSpPr>
          <p:nvPr/>
        </p:nvCxnSpPr>
        <p:spPr bwMode="auto">
          <a:xfrm>
            <a:off x="81574" y="4400381"/>
            <a:ext cx="8785225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连接符 23"/>
          <p:cNvCxnSpPr>
            <a:cxnSpLocks noChangeShapeType="1"/>
          </p:cNvCxnSpPr>
          <p:nvPr/>
        </p:nvCxnSpPr>
        <p:spPr bwMode="auto">
          <a:xfrm>
            <a:off x="5266349" y="1592093"/>
            <a:ext cx="0" cy="4321175"/>
          </a:xfrm>
          <a:prstGeom prst="line">
            <a:avLst/>
          </a:prstGeom>
          <a:noFill/>
          <a:ln w="349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箭头连接符 27"/>
          <p:cNvCxnSpPr>
            <a:cxnSpLocks noChangeShapeType="1"/>
            <a:stCxn id="46" idx="6"/>
            <a:endCxn id="69" idx="0"/>
          </p:cNvCxnSpPr>
          <p:nvPr/>
        </p:nvCxnSpPr>
        <p:spPr bwMode="auto">
          <a:xfrm>
            <a:off x="2385037" y="1879431"/>
            <a:ext cx="1189037" cy="5762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箭头连接符 28"/>
          <p:cNvCxnSpPr>
            <a:cxnSpLocks noChangeShapeType="1"/>
            <a:stCxn id="48" idx="6"/>
            <a:endCxn id="72" idx="0"/>
          </p:cNvCxnSpPr>
          <p:nvPr/>
        </p:nvCxnSpPr>
        <p:spPr bwMode="auto">
          <a:xfrm>
            <a:off x="2529499" y="3536781"/>
            <a:ext cx="936625" cy="50323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箭头连接符 29"/>
          <p:cNvCxnSpPr>
            <a:cxnSpLocks noChangeShapeType="1"/>
            <a:stCxn id="50" idx="6"/>
            <a:endCxn id="52" idx="2"/>
          </p:cNvCxnSpPr>
          <p:nvPr/>
        </p:nvCxnSpPr>
        <p:spPr bwMode="auto">
          <a:xfrm>
            <a:off x="2169137" y="5552906"/>
            <a:ext cx="647700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箭头连接符 31"/>
          <p:cNvCxnSpPr>
            <a:cxnSpLocks noChangeShapeType="1"/>
          </p:cNvCxnSpPr>
          <p:nvPr/>
        </p:nvCxnSpPr>
        <p:spPr bwMode="auto">
          <a:xfrm flipH="1">
            <a:off x="4185262" y="3608218"/>
            <a:ext cx="1296987" cy="3603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矩形 68"/>
          <p:cNvSpPr/>
          <p:nvPr/>
        </p:nvSpPr>
        <p:spPr bwMode="auto">
          <a:xfrm>
            <a:off x="2458062" y="2455693"/>
            <a:ext cx="2232025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70" name="TextBox 33"/>
          <p:cNvSpPr txBox="1">
            <a:spLocks noChangeArrowheads="1"/>
          </p:cNvSpPr>
          <p:nvPr/>
        </p:nvSpPr>
        <p:spPr bwMode="auto">
          <a:xfrm>
            <a:off x="2529499" y="2528718"/>
            <a:ext cx="2087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愿景与范围</a:t>
            </a:r>
          </a:p>
        </p:txBody>
      </p:sp>
      <p:cxnSp>
        <p:nvCxnSpPr>
          <p:cNvPr id="71" name="直接箭头连接符 37"/>
          <p:cNvCxnSpPr>
            <a:cxnSpLocks noChangeShapeType="1"/>
            <a:endCxn id="48" idx="7"/>
          </p:cNvCxnSpPr>
          <p:nvPr/>
        </p:nvCxnSpPr>
        <p:spPr bwMode="auto">
          <a:xfrm flipH="1">
            <a:off x="2245337" y="2960518"/>
            <a:ext cx="1220787" cy="21907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矩形 71"/>
          <p:cNvSpPr/>
          <p:nvPr/>
        </p:nvSpPr>
        <p:spPr bwMode="auto">
          <a:xfrm>
            <a:off x="2169137" y="4040018"/>
            <a:ext cx="2592387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73" name="TextBox 40"/>
          <p:cNvSpPr txBox="1">
            <a:spLocks noChangeArrowheads="1"/>
          </p:cNvSpPr>
          <p:nvPr/>
        </p:nvSpPr>
        <p:spPr bwMode="auto">
          <a:xfrm>
            <a:off x="2242162" y="4113043"/>
            <a:ext cx="2447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cxnSp>
        <p:nvCxnSpPr>
          <p:cNvPr id="74" name="直接箭头连接符 44"/>
          <p:cNvCxnSpPr>
            <a:cxnSpLocks noChangeShapeType="1"/>
            <a:stCxn id="72" idx="2"/>
          </p:cNvCxnSpPr>
          <p:nvPr/>
        </p:nvCxnSpPr>
        <p:spPr bwMode="auto">
          <a:xfrm>
            <a:off x="3466124" y="4544843"/>
            <a:ext cx="142875" cy="50323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箭头连接符 49"/>
          <p:cNvCxnSpPr>
            <a:cxnSpLocks noChangeShapeType="1"/>
          </p:cNvCxnSpPr>
          <p:nvPr/>
        </p:nvCxnSpPr>
        <p:spPr bwMode="auto">
          <a:xfrm flipH="1">
            <a:off x="4617062" y="4040018"/>
            <a:ext cx="1223962" cy="12239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箭头连接符 51"/>
          <p:cNvCxnSpPr>
            <a:cxnSpLocks noChangeShapeType="1"/>
            <a:endCxn id="52" idx="6"/>
          </p:cNvCxnSpPr>
          <p:nvPr/>
        </p:nvCxnSpPr>
        <p:spPr bwMode="auto">
          <a:xfrm flipH="1">
            <a:off x="4761524" y="3897143"/>
            <a:ext cx="2663825" cy="16557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矩形 55"/>
          <p:cNvSpPr>
            <a:spLocks noChangeArrowheads="1"/>
          </p:cNvSpPr>
          <p:nvPr/>
        </p:nvSpPr>
        <p:spPr bwMode="auto">
          <a:xfrm>
            <a:off x="2196124" y="6129168"/>
            <a:ext cx="6021388" cy="576263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78" name="TextBox 56"/>
          <p:cNvSpPr txBox="1">
            <a:spLocks noChangeArrowheads="1"/>
          </p:cNvSpPr>
          <p:nvPr/>
        </p:nvSpPr>
        <p:spPr bwMode="auto">
          <a:xfrm>
            <a:off x="3542324" y="6202193"/>
            <a:ext cx="3168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/>
              <a:t>软件需求文档</a:t>
            </a:r>
          </a:p>
        </p:txBody>
      </p:sp>
      <p:cxnSp>
        <p:nvCxnSpPr>
          <p:cNvPr id="79" name="直接箭头连接符 57"/>
          <p:cNvCxnSpPr>
            <a:cxnSpLocks noChangeShapeType="1"/>
          </p:cNvCxnSpPr>
          <p:nvPr/>
        </p:nvCxnSpPr>
        <p:spPr bwMode="auto">
          <a:xfrm>
            <a:off x="4545624" y="5892631"/>
            <a:ext cx="1008063" cy="2159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直接箭头连接符 60"/>
          <p:cNvCxnSpPr>
            <a:cxnSpLocks noChangeShapeType="1"/>
            <a:stCxn id="58" idx="4"/>
          </p:cNvCxnSpPr>
          <p:nvPr/>
        </p:nvCxnSpPr>
        <p:spPr bwMode="auto">
          <a:xfrm flipH="1">
            <a:off x="5625124" y="5913268"/>
            <a:ext cx="757238" cy="2159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直接箭头连接符 63"/>
          <p:cNvCxnSpPr>
            <a:cxnSpLocks noChangeShapeType="1"/>
          </p:cNvCxnSpPr>
          <p:nvPr/>
        </p:nvCxnSpPr>
        <p:spPr bwMode="auto">
          <a:xfrm flipH="1">
            <a:off x="7138012" y="3968581"/>
            <a:ext cx="503237" cy="20875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直接箭头连接符 66"/>
          <p:cNvCxnSpPr>
            <a:cxnSpLocks noChangeShapeType="1"/>
            <a:stCxn id="60" idx="4"/>
          </p:cNvCxnSpPr>
          <p:nvPr/>
        </p:nvCxnSpPr>
        <p:spPr bwMode="auto">
          <a:xfrm flipH="1">
            <a:off x="7498374" y="5695781"/>
            <a:ext cx="719138" cy="3603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矩形 40"/>
          <p:cNvSpPr/>
          <p:nvPr/>
        </p:nvSpPr>
        <p:spPr>
          <a:xfrm>
            <a:off x="540362" y="76232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知识储备</a:t>
            </a:r>
            <a:endParaRPr lang="en-US" altLang="zh-CN" sz="2800" b="1" dirty="0">
              <a:solidFill>
                <a:schemeClr val="tx2"/>
              </a:solidFill>
              <a:latin typeface="+mn-ea"/>
              <a:cs typeface="Arial" pitchFamily="34" charset="0"/>
            </a:endParaRPr>
          </a:p>
        </p:txBody>
      </p:sp>
      <p:sp>
        <p:nvSpPr>
          <p:cNvPr id="42" name="KSO_Shape"/>
          <p:cNvSpPr/>
          <p:nvPr/>
        </p:nvSpPr>
        <p:spPr>
          <a:xfrm>
            <a:off x="152827" y="786838"/>
            <a:ext cx="362618" cy="51679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188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488255" y="3900998"/>
            <a:ext cx="5513851" cy="138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2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使用软件产品的用户需要实现的应用任务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: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驾驶人员能控制列车速度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维护人员有权限读取列车当日行车运行日志</a:t>
            </a:r>
          </a:p>
        </p:txBody>
      </p:sp>
      <p:sp>
        <p:nvSpPr>
          <p:cNvPr id="8" name="矩形 7"/>
          <p:cNvSpPr/>
          <p:nvPr/>
        </p:nvSpPr>
        <p:spPr>
          <a:xfrm>
            <a:off x="1043261" y="2106603"/>
            <a:ext cx="151836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业务需求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9900" y="4368818"/>
            <a:ext cx="151836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用户需求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21828" y="1745462"/>
            <a:ext cx="5322627" cy="1386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2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用户对系统应达到的高层次业务目标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：列车控制系统应能承担旅客运输，预计最高发车频次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x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分钟，完成年客运量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y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万。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14326" y="1914823"/>
            <a:ext cx="2889514" cy="8309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14326" y="4118790"/>
            <a:ext cx="2889514" cy="8309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74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回顾：软件需求工程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96135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3227680" y="1306710"/>
            <a:ext cx="3167063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339598" y="1365678"/>
            <a:ext cx="302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软件需求工程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067092" y="2403678"/>
            <a:ext cx="3168650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38530" y="2475115"/>
            <a:ext cx="302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需求研发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5747042" y="2403678"/>
            <a:ext cx="3168650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820067" y="2475115"/>
            <a:ext cx="3024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需求管理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203492" y="4492828"/>
            <a:ext cx="12954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74930" y="4564265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需求获取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1714792" y="4492828"/>
            <a:ext cx="1296988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1787817" y="4564265"/>
            <a:ext cx="1223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3227680" y="4492828"/>
            <a:ext cx="15113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3227680" y="4564265"/>
            <a:ext cx="1511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需求文档化</a:t>
            </a:r>
          </a:p>
        </p:txBody>
      </p:sp>
      <p:cxnSp>
        <p:nvCxnSpPr>
          <p:cNvPr id="22" name="直接连接符 23"/>
          <p:cNvCxnSpPr>
            <a:cxnSpLocks noChangeShapeType="1"/>
            <a:endCxn id="11" idx="0"/>
          </p:cNvCxnSpPr>
          <p:nvPr/>
        </p:nvCxnSpPr>
        <p:spPr bwMode="auto">
          <a:xfrm flipH="1">
            <a:off x="2651417" y="1871866"/>
            <a:ext cx="1584325" cy="53181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26"/>
          <p:cNvCxnSpPr>
            <a:cxnSpLocks noChangeShapeType="1"/>
            <a:stCxn id="11" idx="2"/>
          </p:cNvCxnSpPr>
          <p:nvPr/>
        </p:nvCxnSpPr>
        <p:spPr bwMode="auto">
          <a:xfrm flipH="1">
            <a:off x="779755" y="2908503"/>
            <a:ext cx="1871662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28"/>
          <p:cNvCxnSpPr>
            <a:cxnSpLocks noChangeShapeType="1"/>
            <a:stCxn id="11" idx="2"/>
            <a:endCxn id="18" idx="0"/>
          </p:cNvCxnSpPr>
          <p:nvPr/>
        </p:nvCxnSpPr>
        <p:spPr bwMode="auto">
          <a:xfrm flipH="1">
            <a:off x="2364080" y="2908503"/>
            <a:ext cx="287337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31"/>
          <p:cNvCxnSpPr>
            <a:cxnSpLocks noChangeShapeType="1"/>
            <a:stCxn id="11" idx="2"/>
            <a:endCxn id="20" idx="0"/>
          </p:cNvCxnSpPr>
          <p:nvPr/>
        </p:nvCxnSpPr>
        <p:spPr bwMode="auto">
          <a:xfrm>
            <a:off x="2651417" y="2908503"/>
            <a:ext cx="1331913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34"/>
          <p:cNvCxnSpPr>
            <a:cxnSpLocks noChangeShapeType="1"/>
            <a:endCxn id="11" idx="2"/>
          </p:cNvCxnSpPr>
          <p:nvPr/>
        </p:nvCxnSpPr>
        <p:spPr bwMode="auto">
          <a:xfrm flipH="1" flipV="1">
            <a:off x="2651417" y="2908503"/>
            <a:ext cx="3024188" cy="1584325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37"/>
          <p:cNvCxnSpPr>
            <a:cxnSpLocks noChangeShapeType="1"/>
            <a:endCxn id="13" idx="0"/>
          </p:cNvCxnSpPr>
          <p:nvPr/>
        </p:nvCxnSpPr>
        <p:spPr bwMode="auto">
          <a:xfrm>
            <a:off x="5172367" y="1840116"/>
            <a:ext cx="2159000" cy="5635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矩形 27"/>
          <p:cNvSpPr/>
          <p:nvPr/>
        </p:nvSpPr>
        <p:spPr bwMode="auto">
          <a:xfrm>
            <a:off x="4851692" y="4492828"/>
            <a:ext cx="1295400" cy="5032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4923130" y="4564265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需求确认</a:t>
            </a:r>
          </a:p>
        </p:txBody>
      </p:sp>
      <p:cxnSp>
        <p:nvCxnSpPr>
          <p:cNvPr id="30" name="直接连接符 26"/>
          <p:cNvCxnSpPr>
            <a:cxnSpLocks noChangeShapeType="1"/>
          </p:cNvCxnSpPr>
          <p:nvPr/>
        </p:nvCxnSpPr>
        <p:spPr bwMode="auto">
          <a:xfrm flipH="1">
            <a:off x="5820067" y="2908503"/>
            <a:ext cx="1479550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28"/>
          <p:cNvCxnSpPr>
            <a:cxnSpLocks noChangeShapeType="1"/>
          </p:cNvCxnSpPr>
          <p:nvPr/>
        </p:nvCxnSpPr>
        <p:spPr bwMode="auto">
          <a:xfrm flipH="1">
            <a:off x="7156742" y="2908503"/>
            <a:ext cx="142875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31"/>
          <p:cNvCxnSpPr>
            <a:cxnSpLocks noChangeShapeType="1"/>
          </p:cNvCxnSpPr>
          <p:nvPr/>
        </p:nvCxnSpPr>
        <p:spPr bwMode="auto">
          <a:xfrm>
            <a:off x="7299617" y="2908503"/>
            <a:ext cx="752475" cy="935037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直接连接符 34"/>
          <p:cNvCxnSpPr>
            <a:cxnSpLocks noChangeShapeType="1"/>
          </p:cNvCxnSpPr>
          <p:nvPr/>
        </p:nvCxnSpPr>
        <p:spPr bwMode="auto">
          <a:xfrm flipH="1" flipV="1">
            <a:off x="7299617" y="2908503"/>
            <a:ext cx="1616075" cy="792162"/>
          </a:xfrm>
          <a:prstGeom prst="line">
            <a:avLst/>
          </a:prstGeom>
          <a:noFill/>
          <a:ln w="349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19"/>
          <p:cNvSpPr txBox="1">
            <a:spLocks noChangeArrowheads="1"/>
          </p:cNvSpPr>
          <p:nvPr/>
        </p:nvSpPr>
        <p:spPr bwMode="auto">
          <a:xfrm>
            <a:off x="5774030" y="3699078"/>
            <a:ext cx="909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/>
              <a:t>……</a:t>
            </a:r>
            <a:endParaRPr lang="zh-CN" altLang="en-US" b="1"/>
          </a:p>
        </p:txBody>
      </p:sp>
      <p:sp>
        <p:nvSpPr>
          <p:cNvPr id="35" name="TextBox 19"/>
          <p:cNvSpPr txBox="1">
            <a:spLocks noChangeArrowheads="1"/>
          </p:cNvSpPr>
          <p:nvPr/>
        </p:nvSpPr>
        <p:spPr bwMode="auto">
          <a:xfrm>
            <a:off x="6947192" y="3843540"/>
            <a:ext cx="145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/>
              <a:t>……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83474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00124" y="2109054"/>
            <a:ext cx="151836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系统需求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84892" y="1761228"/>
            <a:ext cx="5322627" cy="47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466725">
              <a:lnSpc>
                <a:spcPct val="120000"/>
              </a:lnSpc>
              <a:spcBef>
                <a:spcPts val="300"/>
              </a:spcBef>
              <a:buClr>
                <a:schemeClr val="accent1"/>
              </a:buClr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包含了软件产品的系统的顶层需求</a:t>
            </a:r>
            <a:endParaRPr lang="en-US" altLang="zh-CN" sz="2400" b="1" dirty="0">
              <a:solidFill>
                <a:schemeClr val="accent2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4326" y="1993653"/>
            <a:ext cx="2889514" cy="8309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63718" y="2235935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725" lvl="1" indent="-466725" algn="just"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例：</a:t>
            </a:r>
            <a:r>
              <a:rPr lang="zh-CN" altLang="en-US" sz="22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列车自动保护系统</a:t>
            </a:r>
            <a:r>
              <a:rPr lang="en-US" altLang="zh-CN" sz="22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(ATP)</a:t>
            </a:r>
          </a:p>
          <a:p>
            <a:pPr marL="466725" lvl="1" indent="-466725" algn="just"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zh-CN" altLang="en-US" sz="22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       连锁控制系统</a:t>
            </a:r>
            <a:r>
              <a:rPr lang="en-US" altLang="zh-CN" sz="22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(CBI)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" y="3332163"/>
            <a:ext cx="7000875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爆炸形 2 12"/>
          <p:cNvSpPr/>
          <p:nvPr/>
        </p:nvSpPr>
        <p:spPr bwMode="auto">
          <a:xfrm>
            <a:off x="2928938" y="4071938"/>
            <a:ext cx="2928937" cy="1928812"/>
          </a:xfrm>
          <a:prstGeom prst="irregularSeal2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571875" y="4643438"/>
            <a:ext cx="15716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hangingPunct="0"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地铁信号控制系统</a:t>
            </a:r>
          </a:p>
        </p:txBody>
      </p:sp>
      <p:sp>
        <p:nvSpPr>
          <p:cNvPr id="17" name="矩形 16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89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519787" y="4058658"/>
            <a:ext cx="5513851" cy="1017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政策，法规</a:t>
            </a:r>
            <a:r>
              <a:rPr lang="en-US" altLang="zh-CN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, </a:t>
            </a: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行业标准与规范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：地铁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B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型车辆最高时速不得高于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80km/h</a:t>
            </a:r>
          </a:p>
        </p:txBody>
      </p:sp>
      <p:sp>
        <p:nvSpPr>
          <p:cNvPr id="8" name="矩形 7"/>
          <p:cNvSpPr/>
          <p:nvPr/>
        </p:nvSpPr>
        <p:spPr>
          <a:xfrm>
            <a:off x="1043261" y="2121303"/>
            <a:ext cx="151836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功能需求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1729" y="4342446"/>
            <a:ext cx="151836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业务规则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06063" y="1761228"/>
            <a:ext cx="5417218" cy="1386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为了实现业务需求而应开发的软件功能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：列车控制软件能根据当前加速度和速度计算停车位置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….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4326" y="1914823"/>
            <a:ext cx="2889514" cy="8309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14326" y="4118790"/>
            <a:ext cx="2889514" cy="8309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013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567085" y="3869466"/>
            <a:ext cx="5135481" cy="134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系统设计的限制条件与约定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zh-CN" altLang="en-US" sz="22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例：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ATP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软件运行存储空间为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xxx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大小的硬件板卡</a:t>
            </a:r>
          </a:p>
        </p:txBody>
      </p:sp>
      <p:sp>
        <p:nvSpPr>
          <p:cNvPr id="8" name="矩形 7"/>
          <p:cNvSpPr/>
          <p:nvPr/>
        </p:nvSpPr>
        <p:spPr>
          <a:xfrm>
            <a:off x="1044495" y="2104062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质量属性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1367" y="4342446"/>
            <a:ext cx="151836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约束条件</a:t>
            </a:r>
            <a:endParaRPr lang="en-US" altLang="zh-CN" sz="2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9127" y="1745462"/>
            <a:ext cx="4896956" cy="134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软件运行的稳定性和安全性等属性 </a:t>
            </a: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itchFamily="34" charset="0"/>
              <a:buChar char="•"/>
            </a:pPr>
            <a:r>
              <a:rPr lang="zh-CN" altLang="en-US" sz="22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例：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ATP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软件的功能安全等级达到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SIL4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级要求</a:t>
            </a:r>
          </a:p>
        </p:txBody>
      </p:sp>
      <p:sp>
        <p:nvSpPr>
          <p:cNvPr id="15" name="矩形 14"/>
          <p:cNvSpPr/>
          <p:nvPr/>
        </p:nvSpPr>
        <p:spPr>
          <a:xfrm>
            <a:off x="314326" y="1914823"/>
            <a:ext cx="2889514" cy="8309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14326" y="4118790"/>
            <a:ext cx="2889514" cy="8309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966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KSO_Shape"/>
          <p:cNvSpPr/>
          <p:nvPr/>
        </p:nvSpPr>
        <p:spPr>
          <a:xfrm flipV="1">
            <a:off x="554330" y="3880412"/>
            <a:ext cx="7722566" cy="959602"/>
          </a:xfrm>
          <a:prstGeom prst="wedgeRoundRectCallout">
            <a:avLst>
              <a:gd name="adj1" fmla="val -21267"/>
              <a:gd name="adj2" fmla="val 82215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32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4495" y="2104062"/>
            <a:ext cx="141577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外部接口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58767" y="1659325"/>
            <a:ext cx="4818129" cy="1794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软件系统与外部环境的交互通道</a:t>
            </a:r>
            <a:r>
              <a:rPr lang="en-US" altLang="zh-CN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.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b="1" dirty="0">
                <a:solidFill>
                  <a:schemeClr val="accent2"/>
                </a:solidFill>
                <a:latin typeface="黑体" pitchFamily="49" charset="-122"/>
                <a:ea typeface="黑体" pitchFamily="49" charset="-122"/>
              </a:rPr>
              <a:t>例：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列车控制软件将通过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XX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协议接口与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ATS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系统通信。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20000"/>
              </a:lnSpc>
              <a:spcBef>
                <a:spcPts val="300"/>
              </a:spcBef>
              <a:buFont typeface="Arial" pitchFamily="34" charset="0"/>
              <a:buChar char="•"/>
            </a:pP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4326" y="1914823"/>
            <a:ext cx="2889514" cy="830911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12943" y="3883206"/>
            <a:ext cx="6930813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这些需求描述的不同层面，是由不同角色的涉众协同，以关键性的工程活动演化而得。</a:t>
            </a:r>
          </a:p>
        </p:txBody>
      </p:sp>
      <p:sp>
        <p:nvSpPr>
          <p:cNvPr id="9" name="矩形 8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83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07314" y="1486226"/>
            <a:ext cx="75209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600" b="1" dirty="0">
                <a:solidFill>
                  <a:schemeClr val="tx2"/>
                </a:solidFill>
                <a:latin typeface="+mn-ea"/>
                <a:cs typeface="Times New Roman" pitchFamily="18" charset="0"/>
              </a:rPr>
              <a:t>需求文档</a:t>
            </a:r>
            <a:endParaRPr lang="en-US" altLang="zh-CN" sz="2600" b="1" dirty="0">
              <a:solidFill>
                <a:schemeClr val="tx2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7" name="KSO_Shape"/>
          <p:cNvSpPr/>
          <p:nvPr/>
        </p:nvSpPr>
        <p:spPr>
          <a:xfrm>
            <a:off x="1112393" y="1423162"/>
            <a:ext cx="384559" cy="54806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4" y="2135998"/>
            <a:ext cx="825182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/>
          <p:cNvCxnSpPr/>
          <p:nvPr/>
        </p:nvCxnSpPr>
        <p:spPr>
          <a:xfrm>
            <a:off x="909761" y="4306111"/>
            <a:ext cx="22320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3440236" y="4159702"/>
            <a:ext cx="26295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C00000"/>
                </a:solidFill>
              </a:rPr>
              <a:t>软件目标与范围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134034" y="3010711"/>
            <a:ext cx="22320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724398" y="2518586"/>
            <a:ext cx="2089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C00000"/>
                </a:solidFill>
              </a:rPr>
              <a:t>业务需求</a:t>
            </a:r>
          </a:p>
        </p:txBody>
      </p:sp>
      <p:sp>
        <p:nvSpPr>
          <p:cNvPr id="14" name="矩形 13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446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20406"/>
            <a:ext cx="7561262" cy="4365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/>
          <p:cNvCxnSpPr/>
          <p:nvPr/>
        </p:nvCxnSpPr>
        <p:spPr>
          <a:xfrm flipH="1">
            <a:off x="2700338" y="2068385"/>
            <a:ext cx="807793" cy="24460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4662488" y="2036317"/>
            <a:ext cx="1588843" cy="80689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4607720" y="4303218"/>
            <a:ext cx="1114438" cy="34205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2952750" y="1649408"/>
            <a:ext cx="15414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功能编号</a:t>
            </a:r>
          </a:p>
        </p:txBody>
      </p:sp>
      <p:sp>
        <p:nvSpPr>
          <p:cNvPr id="13" name="TextBox 17"/>
          <p:cNvSpPr txBox="1">
            <a:spLocks noChangeArrowheads="1"/>
          </p:cNvSpPr>
          <p:nvPr/>
        </p:nvSpPr>
        <p:spPr bwMode="auto">
          <a:xfrm>
            <a:off x="5850914" y="3972124"/>
            <a:ext cx="2537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</a:rPr>
              <a:t>形式化语言描述</a:t>
            </a:r>
          </a:p>
        </p:txBody>
      </p:sp>
      <p:sp>
        <p:nvSpPr>
          <p:cNvPr id="12" name="TextBox 16"/>
          <p:cNvSpPr txBox="1">
            <a:spLocks noChangeArrowheads="1"/>
          </p:cNvSpPr>
          <p:nvPr/>
        </p:nvSpPr>
        <p:spPr bwMode="auto">
          <a:xfrm>
            <a:off x="5722158" y="1575942"/>
            <a:ext cx="2057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</a:rPr>
              <a:t>自然语言描述</a:t>
            </a:r>
          </a:p>
        </p:txBody>
      </p:sp>
      <p:sp>
        <p:nvSpPr>
          <p:cNvPr id="16" name="矩形 15"/>
          <p:cNvSpPr/>
          <p:nvPr/>
        </p:nvSpPr>
        <p:spPr>
          <a:xfrm>
            <a:off x="902018" y="916819"/>
            <a:ext cx="75209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600" b="1" dirty="0">
                <a:solidFill>
                  <a:schemeClr val="tx2"/>
                </a:solidFill>
                <a:latin typeface="+mn-ea"/>
                <a:cs typeface="Times New Roman" pitchFamily="18" charset="0"/>
              </a:rPr>
              <a:t>需求文档</a:t>
            </a:r>
            <a:endParaRPr lang="en-US" altLang="zh-CN" sz="2600" b="1" dirty="0">
              <a:solidFill>
                <a:schemeClr val="tx2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7" name="KSO_Shape"/>
          <p:cNvSpPr/>
          <p:nvPr/>
        </p:nvSpPr>
        <p:spPr>
          <a:xfrm>
            <a:off x="325812" y="886484"/>
            <a:ext cx="384559" cy="54806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69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/>
          <p:cNvSpPr txBox="1">
            <a:spLocks/>
          </p:cNvSpPr>
          <p:nvPr/>
        </p:nvSpPr>
        <p:spPr>
          <a:xfrm>
            <a:off x="371476" y="1339850"/>
            <a:ext cx="8412162" cy="41306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371476" y="1923217"/>
            <a:ext cx="8756650" cy="5151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5000"/>
              </a:lnSpc>
              <a:buClr>
                <a:schemeClr val="accent1"/>
              </a:buClr>
              <a:buSzPct val="100000"/>
              <a:buFont typeface="Zapf Dingbats" charset="0"/>
              <a:buNone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列车的车轮打滑监控功能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 bwMode="auto">
          <a:xfrm>
            <a:off x="4924905" y="4968210"/>
            <a:ext cx="3187700" cy="81836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40" tIns="44623" rIns="90840" bIns="44623"/>
          <a:lstStyle>
            <a:lvl1pPr marL="466725" indent="-466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Times" pitchFamily="18" charset="0"/>
                <a:ea typeface="+mn-ea"/>
                <a:cs typeface="Times" pitchFamily="18" charset="0"/>
              </a:defRPr>
            </a:lvl1pPr>
            <a:lvl2pPr marL="1038225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2pPr>
            <a:lvl3pPr marL="13827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3pPr>
            <a:lvl4pPr marL="1727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Monotype Sorts"/>
              <a:buChar char=""/>
              <a:defRPr sz="20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4pPr>
            <a:lvl5pPr marL="20716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Times" pitchFamily="18" charset="0"/>
                <a:cs typeface="Times" pitchFamily="18" charset="0"/>
              </a:defRPr>
            </a:lvl5pPr>
            <a:lvl6pPr marL="2530782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89765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48748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907731" indent="-2294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lnSpc>
                <a:spcPct val="125000"/>
              </a:lnSpc>
              <a:buClr>
                <a:srgbClr val="FF0000"/>
              </a:buClr>
              <a:buSzPct val="100000"/>
              <a:buFont typeface="Wingdings" pitchFamily="2" charset="2"/>
              <a:buNone/>
              <a:defRPr/>
            </a:pPr>
            <a:r>
              <a:rPr lang="zh-CN" altLang="en-US" sz="1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功能的描述可能存在逻辑错误等缺陷，需要被分析探测</a:t>
            </a:r>
          </a:p>
        </p:txBody>
      </p:sp>
      <p:sp>
        <p:nvSpPr>
          <p:cNvPr id="26" name="爆炸形 1 5"/>
          <p:cNvSpPr>
            <a:spLocks noChangeArrowheads="1"/>
          </p:cNvSpPr>
          <p:nvPr/>
        </p:nvSpPr>
        <p:spPr bwMode="auto">
          <a:xfrm>
            <a:off x="4823497" y="2581976"/>
            <a:ext cx="3003551" cy="1494673"/>
          </a:xfrm>
          <a:prstGeom prst="irregularSeal1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200"/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5426747" y="3075212"/>
            <a:ext cx="1785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Font typeface="Zapf Dingbats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Monotype Sorts" charset="2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" panose="02020603050405020304" pitchFamily="18" charset="0"/>
              </a:rPr>
              <a:t>车轮状态的变化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cs typeface="Times" panose="02020603050405020304" pitchFamily="18" charset="0"/>
            </a:endParaRPr>
          </a:p>
        </p:txBody>
      </p:sp>
      <p:pic>
        <p:nvPicPr>
          <p:cNvPr id="2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43" y="4491587"/>
            <a:ext cx="3218066" cy="1834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9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35" y="2602490"/>
            <a:ext cx="3504742" cy="13219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" name="下箭头 1"/>
          <p:cNvSpPr>
            <a:spLocks noChangeArrowheads="1"/>
          </p:cNvSpPr>
          <p:nvPr/>
        </p:nvSpPr>
        <p:spPr bwMode="auto">
          <a:xfrm>
            <a:off x="2698588" y="3919903"/>
            <a:ext cx="282575" cy="471487"/>
          </a:xfrm>
          <a:prstGeom prst="downArrow">
            <a:avLst>
              <a:gd name="adj1" fmla="val 50000"/>
              <a:gd name="adj2" fmla="val 5025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3" name="TextBox 5"/>
          <p:cNvSpPr txBox="1"/>
          <p:nvPr/>
        </p:nvSpPr>
        <p:spPr>
          <a:xfrm>
            <a:off x="724536" y="1254830"/>
            <a:ext cx="252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</a:rPr>
              <a:t>需求分析</a:t>
            </a:r>
          </a:p>
        </p:txBody>
      </p:sp>
      <p:sp>
        <p:nvSpPr>
          <p:cNvPr id="15" name="KSO_Shape"/>
          <p:cNvSpPr/>
          <p:nvPr/>
        </p:nvSpPr>
        <p:spPr>
          <a:xfrm>
            <a:off x="196294" y="1210217"/>
            <a:ext cx="429732" cy="612446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/>
          <p:cNvSpPr txBox="1">
            <a:spLocks/>
          </p:cNvSpPr>
          <p:nvPr/>
        </p:nvSpPr>
        <p:spPr>
          <a:xfrm>
            <a:off x="629265" y="2357439"/>
            <a:ext cx="3501305" cy="2277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功能逻辑错误检测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>
              <a:buSzPct val="100000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需求描述与用户预期的软件行为的一致性分析</a:t>
            </a:r>
            <a:endParaRPr lang="en-US" altLang="zh-CN" sz="22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  <a:p>
            <a:pPr>
              <a:buSzPct val="100000"/>
              <a:defRPr/>
            </a:pPr>
            <a:r>
              <a:rPr lang="zh-CN" altLang="en-US" sz="2200" dirty="0">
                <a:latin typeface="黑体" pitchFamily="49" charset="-122"/>
                <a:ea typeface="黑体" pitchFamily="49" charset="-122"/>
                <a:cs typeface="Times New Roman" pitchFamily="18" charset="0"/>
              </a:rPr>
              <a:t>错误结果分析</a:t>
            </a:r>
            <a:endParaRPr lang="en-US" altLang="zh-CN" sz="22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036" y="1462702"/>
            <a:ext cx="3535236" cy="392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9000" y="1634896"/>
            <a:ext cx="252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</a:rPr>
              <a:t>需求确认</a:t>
            </a:r>
          </a:p>
        </p:txBody>
      </p:sp>
      <p:sp>
        <p:nvSpPr>
          <p:cNvPr id="16" name="KSO_Shape"/>
          <p:cNvSpPr/>
          <p:nvPr/>
        </p:nvSpPr>
        <p:spPr>
          <a:xfrm>
            <a:off x="520758" y="1590283"/>
            <a:ext cx="429732" cy="612446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8" name="图片 10" descr="C:\Users\Administrator\Documents\ase_result.e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67" y="3706873"/>
            <a:ext cx="3728619" cy="24043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212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2"/>
          <p:cNvSpPr txBox="1">
            <a:spLocks/>
          </p:cNvSpPr>
          <p:nvPr/>
        </p:nvSpPr>
        <p:spPr>
          <a:xfrm>
            <a:off x="371476" y="1339850"/>
            <a:ext cx="8412162" cy="41306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Clr>
                <a:schemeClr val="accent1"/>
              </a:buClr>
              <a:buSzPct val="10000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列车控制软件的需求管理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chemeClr val="accent1"/>
              </a:buClr>
              <a:buSzPct val="100000"/>
              <a:buFont typeface="Wingdings" panose="05000000000000000000" pitchFamily="2" charset="2"/>
              <a:buChar char="l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957387"/>
            <a:ext cx="6156325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椭圆 5"/>
          <p:cNvSpPr>
            <a:spLocks noChangeArrowheads="1"/>
          </p:cNvSpPr>
          <p:nvPr/>
        </p:nvSpPr>
        <p:spPr bwMode="auto">
          <a:xfrm>
            <a:off x="671513" y="3405187"/>
            <a:ext cx="1008063" cy="527050"/>
          </a:xfrm>
          <a:prstGeom prst="ellipse">
            <a:avLst/>
          </a:prstGeom>
          <a:noFill/>
          <a:ln w="317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7" name="椭圆 8"/>
          <p:cNvSpPr>
            <a:spLocks noChangeArrowheads="1"/>
          </p:cNvSpPr>
          <p:nvPr/>
        </p:nvSpPr>
        <p:spPr bwMode="auto">
          <a:xfrm>
            <a:off x="2182813" y="3405187"/>
            <a:ext cx="1008063" cy="527050"/>
          </a:xfrm>
          <a:prstGeom prst="ellipse">
            <a:avLst/>
          </a:prstGeom>
          <a:noFill/>
          <a:ln w="317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8" name="椭圆 9"/>
          <p:cNvSpPr>
            <a:spLocks noChangeArrowheads="1"/>
          </p:cNvSpPr>
          <p:nvPr/>
        </p:nvSpPr>
        <p:spPr bwMode="auto">
          <a:xfrm>
            <a:off x="3028951" y="3894137"/>
            <a:ext cx="1984375" cy="454025"/>
          </a:xfrm>
          <a:prstGeom prst="ellipse">
            <a:avLst/>
          </a:prstGeom>
          <a:noFill/>
          <a:ln w="317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9" name="椭圆 10"/>
          <p:cNvSpPr>
            <a:spLocks noChangeArrowheads="1"/>
          </p:cNvSpPr>
          <p:nvPr/>
        </p:nvSpPr>
        <p:spPr bwMode="auto">
          <a:xfrm>
            <a:off x="1406526" y="4348162"/>
            <a:ext cx="3081337" cy="527050"/>
          </a:xfrm>
          <a:prstGeom prst="ellipse">
            <a:avLst/>
          </a:prstGeom>
          <a:noFill/>
          <a:ln w="3175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0" name="线形标注 1 6"/>
          <p:cNvSpPr>
            <a:spLocks/>
          </p:cNvSpPr>
          <p:nvPr/>
        </p:nvSpPr>
        <p:spPr bwMode="auto">
          <a:xfrm>
            <a:off x="6111876" y="3932237"/>
            <a:ext cx="2671762" cy="534988"/>
          </a:xfrm>
          <a:prstGeom prst="borderCallout1">
            <a:avLst>
              <a:gd name="adj1" fmla="val 45912"/>
              <a:gd name="adj2" fmla="val -644"/>
              <a:gd name="adj3" fmla="val 116273"/>
              <a:gd name="adj4" fmla="val -61398"/>
            </a:avLst>
          </a:prstGeom>
          <a:solidFill>
            <a:srgbClr val="FFFF00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1" name="文本框 11"/>
          <p:cNvSpPr txBox="1">
            <a:spLocks noChangeArrowheads="1"/>
          </p:cNvSpPr>
          <p:nvPr/>
        </p:nvSpPr>
        <p:spPr bwMode="auto">
          <a:xfrm>
            <a:off x="6246813" y="4014787"/>
            <a:ext cx="2408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b="1"/>
              <a:t>编号为</a:t>
            </a:r>
            <a:r>
              <a:rPr lang="en-US" altLang="zh-CN" b="1"/>
              <a:t>1.0</a:t>
            </a:r>
            <a:r>
              <a:rPr lang="zh-CN" altLang="en-US" b="1"/>
              <a:t>的基线版本</a:t>
            </a:r>
          </a:p>
        </p:txBody>
      </p:sp>
      <p:sp>
        <p:nvSpPr>
          <p:cNvPr id="22" name="线形标注 1 13"/>
          <p:cNvSpPr>
            <a:spLocks/>
          </p:cNvSpPr>
          <p:nvPr/>
        </p:nvSpPr>
        <p:spPr bwMode="auto">
          <a:xfrm>
            <a:off x="6545263" y="4792662"/>
            <a:ext cx="2238375" cy="533400"/>
          </a:xfrm>
          <a:prstGeom prst="borderCallout1">
            <a:avLst>
              <a:gd name="adj1" fmla="val 45912"/>
              <a:gd name="adj2" fmla="val -644"/>
              <a:gd name="adj3" fmla="val 116273"/>
              <a:gd name="adj4" fmla="val -61398"/>
            </a:avLst>
          </a:prstGeom>
          <a:solidFill>
            <a:srgbClr val="FFFF00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3" name="文本框 14"/>
          <p:cNvSpPr txBox="1">
            <a:spLocks noChangeArrowheads="1"/>
          </p:cNvSpPr>
          <p:nvPr/>
        </p:nvSpPr>
        <p:spPr bwMode="auto">
          <a:xfrm>
            <a:off x="6461126" y="4887912"/>
            <a:ext cx="2408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/>
              <a:t>需求变更的记录</a:t>
            </a:r>
          </a:p>
        </p:txBody>
      </p:sp>
      <p:sp>
        <p:nvSpPr>
          <p:cNvPr id="26" name="矩形 25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749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5875" y="1368910"/>
            <a:ext cx="7457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</a:rPr>
              <a:t>需求管理</a:t>
            </a:r>
            <a:endParaRPr lang="en-US" altLang="zh-CN" sz="28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117633" y="1324297"/>
            <a:ext cx="429732" cy="612446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/>
          <a:stretch/>
        </p:blipFill>
        <p:spPr bwMode="auto">
          <a:xfrm>
            <a:off x="547365" y="2272213"/>
            <a:ext cx="6305950" cy="272087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线形标注 1 13"/>
          <p:cNvSpPr>
            <a:spLocks/>
          </p:cNvSpPr>
          <p:nvPr/>
        </p:nvSpPr>
        <p:spPr bwMode="auto">
          <a:xfrm>
            <a:off x="5552205" y="1694200"/>
            <a:ext cx="2238375" cy="533400"/>
          </a:xfrm>
          <a:prstGeom prst="borderCallout1">
            <a:avLst>
              <a:gd name="adj1" fmla="val 45912"/>
              <a:gd name="adj2" fmla="val -644"/>
              <a:gd name="adj3" fmla="val 116273"/>
              <a:gd name="adj4" fmla="val -61398"/>
            </a:avLst>
          </a:prstGeom>
          <a:solidFill>
            <a:srgbClr val="FFFF00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5468068" y="1789450"/>
            <a:ext cx="24082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b="1" dirty="0"/>
              <a:t>需求变更的详细记录</a:t>
            </a:r>
          </a:p>
        </p:txBody>
      </p:sp>
      <p:sp>
        <p:nvSpPr>
          <p:cNvPr id="10" name="矩形 9"/>
          <p:cNvSpPr/>
          <p:nvPr/>
        </p:nvSpPr>
        <p:spPr>
          <a:xfrm>
            <a:off x="221006" y="14603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国产列车车载控制软件项目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16206" y="182457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72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上周练习回顾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09501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074286" y="3765150"/>
            <a:ext cx="5344500" cy="290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编号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：基本都没想到条目和标注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342900" indent="-342900" algn="just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分类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：功能、性能、质量属性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342900" indent="-342900" algn="just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边界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：软件的边界，系统的边界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342900" indent="-342900" algn="just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量化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：多快，多大</a:t>
            </a:r>
            <a:endParaRPr lang="en-US" altLang="zh-CN" sz="2200" dirty="0">
              <a:latin typeface="黑体" pitchFamily="49" charset="-122"/>
              <a:ea typeface="黑体" pitchFamily="49" charset="-122"/>
            </a:endParaRPr>
          </a:p>
          <a:p>
            <a:pPr marL="342900" indent="-342900" algn="just">
              <a:lnSpc>
                <a:spcPct val="12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/>
            </a:pPr>
            <a:r>
              <a:rPr lang="zh-CN" altLang="en-US" sz="2200" b="1" dirty="0">
                <a:latin typeface="黑体" pitchFamily="49" charset="-122"/>
                <a:ea typeface="黑体" pitchFamily="49" charset="-122"/>
              </a:rPr>
              <a:t>精确性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：像正常的控制软件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软件足够安全</a:t>
            </a:r>
            <a:r>
              <a:rPr lang="en-US" altLang="zh-CN" sz="2200" dirty="0">
                <a:latin typeface="黑体" pitchFamily="49" charset="-122"/>
                <a:ea typeface="黑体" pitchFamily="49" charset="-122"/>
              </a:rPr>
              <a:t>/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危险情况下列车应该有警报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8506" y="4491879"/>
            <a:ext cx="214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共性问题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1343899"/>
            <a:ext cx="9144000" cy="2159875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buSzPct val="100000"/>
              <a:defRPr/>
            </a:pPr>
            <a:endParaRPr lang="en-US" altLang="zh-CN" sz="2400" dirty="0"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0214" y="1880396"/>
            <a:ext cx="572464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Clr>
                <a:srgbClr val="FF0000"/>
              </a:buClr>
              <a:buSzPct val="100000"/>
              <a:defRPr/>
            </a:pPr>
            <a:r>
              <a:rPr lang="zh-CN" altLang="en-US" sz="24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根据平时生活经验，写如下产品的需求：</a:t>
            </a:r>
            <a:endParaRPr lang="en-US" altLang="zh-CN" sz="24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32359" y="2486900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SzPct val="100000"/>
              <a:defRPr/>
            </a:pPr>
            <a:r>
              <a:rPr lang="zh-CN" altLang="en-US" sz="32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地铁列车车载控制软件</a:t>
            </a:r>
            <a:endParaRPr lang="en-US" altLang="zh-CN" sz="32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KSO_Shape"/>
          <p:cNvSpPr/>
          <p:nvPr/>
        </p:nvSpPr>
        <p:spPr>
          <a:xfrm>
            <a:off x="1883516" y="2486900"/>
            <a:ext cx="413909" cy="589894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353502" y="1486269"/>
            <a:ext cx="2538249" cy="748863"/>
          </a:xfrm>
          <a:prstGeom prst="wedgeEllipseCallout">
            <a:avLst>
              <a:gd name="adj1" fmla="val -26374"/>
              <a:gd name="adj2" fmla="val 85658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好写吗？</a:t>
            </a:r>
          </a:p>
        </p:txBody>
      </p:sp>
    </p:spTree>
    <p:extLst>
      <p:ext uri="{BB962C8B-B14F-4D97-AF65-F5344CB8AC3E}">
        <p14:creationId xmlns:p14="http://schemas.microsoft.com/office/powerpoint/2010/main" val="277584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埃塞俄比亚轻轨项目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802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21007" y="1819666"/>
            <a:ext cx="8667354" cy="100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400"/>
              </a:spcAft>
              <a:buFont typeface="Wingdings" pitchFamily="2" charset="2"/>
              <a:buChar char="l"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卡斯柯信号公司承研的埃塞俄比亚轻轨项目，东非首条城市轻轨</a:t>
            </a:r>
          </a:p>
          <a:p>
            <a:pPr marL="34290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l"/>
            </a:pPr>
            <a:r>
              <a:rPr lang="zh-CN" altLang="en-US" sz="2200" dirty="0">
                <a:latin typeface="黑体" pitchFamily="49" charset="-122"/>
                <a:ea typeface="黑体" pitchFamily="49" charset="-122"/>
              </a:rPr>
              <a:t>量变到质变：铁路建设领域的成果输出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68" y="3209448"/>
            <a:ext cx="4404940" cy="285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4" y="3209448"/>
            <a:ext cx="3046195" cy="285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07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2896" y="2040623"/>
            <a:ext cx="58332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工业界软件需求工程的</a:t>
            </a:r>
            <a:endParaRPr lang="en-US" altLang="zh-CN" sz="3600" dirty="0"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400" dirty="0">
                <a:latin typeface="黑体" pitchFamily="49" charset="-122"/>
                <a:ea typeface="黑体" pitchFamily="49" charset="-122"/>
              </a:rPr>
              <a:t>“最佳实践”</a:t>
            </a:r>
          </a:p>
        </p:txBody>
      </p:sp>
      <p:sp>
        <p:nvSpPr>
          <p:cNvPr id="7" name="矩形 6"/>
          <p:cNvSpPr/>
          <p:nvPr/>
        </p:nvSpPr>
        <p:spPr>
          <a:xfrm>
            <a:off x="2443640" y="3700569"/>
            <a:ext cx="4572000" cy="5043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理解理论，工程中灵活运用。</a:t>
            </a:r>
          </a:p>
        </p:txBody>
      </p:sp>
      <p:sp>
        <p:nvSpPr>
          <p:cNvPr id="8" name="矩形 7"/>
          <p:cNvSpPr/>
          <p:nvPr/>
        </p:nvSpPr>
        <p:spPr>
          <a:xfrm>
            <a:off x="2443640" y="3585144"/>
            <a:ext cx="4020222" cy="803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932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几个要注意的陷阱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26269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347911" y="1091347"/>
            <a:ext cx="7697051" cy="2277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None/>
              <a:defRPr/>
            </a:pPr>
            <a:r>
              <a:rPr lang="zh-CN" altLang="en-US" sz="2200" b="1" dirty="0">
                <a:latin typeface="+mn-ea"/>
                <a:cs typeface="Times New Roman" pitchFamily="18" charset="0"/>
              </a:rPr>
              <a:t>需求分析工作在实践中最容易遇到的陷阱：</a:t>
            </a:r>
            <a:endParaRPr lang="en-US" altLang="zh-CN" sz="2200" b="1" dirty="0">
              <a:latin typeface="+mn-ea"/>
              <a:cs typeface="Times New Roman" pitchFamily="18" charset="0"/>
            </a:endParaRPr>
          </a:p>
          <a:p>
            <a:pPr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+mn-ea"/>
                <a:cs typeface="Times New Roman" pitchFamily="18" charset="0"/>
              </a:rPr>
              <a:t> 做一个和****一样的系统</a:t>
            </a:r>
            <a:endParaRPr lang="en-US" altLang="zh-CN" sz="2000" dirty="0">
              <a:latin typeface="+mn-ea"/>
              <a:cs typeface="Times New Roman" pitchFamily="18" charset="0"/>
            </a:endParaRPr>
          </a:p>
          <a:p>
            <a:pPr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+mn-ea"/>
                <a:cs typeface="Times New Roman" pitchFamily="18" charset="0"/>
              </a:rPr>
              <a:t> 强行写代码</a:t>
            </a:r>
            <a:endParaRPr lang="en-US" altLang="zh-CN" sz="2000" dirty="0">
              <a:latin typeface="+mn-ea"/>
              <a:cs typeface="Times New Roman" pitchFamily="18" charset="0"/>
            </a:endParaRPr>
          </a:p>
          <a:p>
            <a:pPr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altLang="zh-CN" sz="2000" dirty="0">
                <a:latin typeface="+mn-ea"/>
                <a:cs typeface="Times New Roman" pitchFamily="18" charset="0"/>
              </a:rPr>
              <a:t> </a:t>
            </a:r>
            <a:r>
              <a:rPr lang="zh-CN" altLang="en-US" sz="2000" dirty="0">
                <a:latin typeface="+mn-ea"/>
                <a:cs typeface="Times New Roman" pitchFamily="18" charset="0"/>
              </a:rPr>
              <a:t>需求非文档化</a:t>
            </a:r>
            <a:endParaRPr lang="en-US" altLang="zh-CN" sz="2000" dirty="0">
              <a:latin typeface="+mn-ea"/>
              <a:cs typeface="Times New Roman" pitchFamily="18" charset="0"/>
            </a:endParaRPr>
          </a:p>
          <a:p>
            <a:pPr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+mn-ea"/>
                <a:cs typeface="Times New Roman" pitchFamily="18" charset="0"/>
              </a:rPr>
              <a:t> 需求蔓延</a:t>
            </a:r>
            <a:endParaRPr lang="en-US" altLang="zh-CN" sz="2000" dirty="0">
              <a:latin typeface="+mn-ea"/>
              <a:cs typeface="Times New Roman" pitchFamily="18" charset="0"/>
            </a:endParaRPr>
          </a:p>
          <a:p>
            <a:pPr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  <a:defRPr/>
            </a:pPr>
            <a:endParaRPr lang="en-US" altLang="zh-CN" sz="2200" dirty="0">
              <a:latin typeface="黑体" pitchFamily="49" charset="-122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矩形 3"/>
          <p:cNvSpPr>
            <a:spLocks noChangeArrowheads="1"/>
          </p:cNvSpPr>
          <p:nvPr/>
        </p:nvSpPr>
        <p:spPr bwMode="auto">
          <a:xfrm>
            <a:off x="87923" y="2708275"/>
            <a:ext cx="1728788" cy="5762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Times" panose="02020603050405020304" pitchFamily="18" charset="0"/>
              </a:rPr>
              <a:t>需求获取</a:t>
            </a:r>
            <a:r>
              <a:rPr lang="en-US" altLang="zh-CN" sz="2400" dirty="0">
                <a:latin typeface="Times" panose="02020603050405020304" pitchFamily="18" charset="0"/>
              </a:rPr>
              <a:t> </a:t>
            </a:r>
            <a:endParaRPr lang="zh-CN" altLang="en-US" sz="2400" dirty="0">
              <a:latin typeface="Times" panose="02020603050405020304" pitchFamily="18" charset="0"/>
            </a:endParaRPr>
          </a:p>
        </p:txBody>
      </p:sp>
      <p:sp>
        <p:nvSpPr>
          <p:cNvPr id="38916" name="矩形 4"/>
          <p:cNvSpPr>
            <a:spLocks noChangeArrowheads="1"/>
          </p:cNvSpPr>
          <p:nvPr/>
        </p:nvSpPr>
        <p:spPr bwMode="auto">
          <a:xfrm>
            <a:off x="2427898" y="2708275"/>
            <a:ext cx="1727200" cy="5762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Times" panose="02020603050405020304" pitchFamily="18" charset="0"/>
              </a:rPr>
              <a:t>需求分析</a:t>
            </a:r>
            <a:r>
              <a:rPr lang="en-US" altLang="zh-CN" sz="2400" dirty="0">
                <a:latin typeface="Times" panose="02020603050405020304" pitchFamily="18" charset="0"/>
              </a:rPr>
              <a:t>  </a:t>
            </a:r>
            <a:endParaRPr lang="zh-CN" altLang="en-US" sz="2400" dirty="0">
              <a:latin typeface="Times" panose="02020603050405020304" pitchFamily="18" charset="0"/>
            </a:endParaRPr>
          </a:p>
        </p:txBody>
      </p:sp>
      <p:sp>
        <p:nvSpPr>
          <p:cNvPr id="38917" name="矩形 5"/>
          <p:cNvSpPr>
            <a:spLocks noChangeArrowheads="1"/>
          </p:cNvSpPr>
          <p:nvPr/>
        </p:nvSpPr>
        <p:spPr bwMode="auto">
          <a:xfrm>
            <a:off x="4731361" y="2708275"/>
            <a:ext cx="1800225" cy="5762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Times" panose="02020603050405020304" pitchFamily="18" charset="0"/>
              </a:rPr>
              <a:t>文档撰写</a:t>
            </a:r>
            <a:r>
              <a:rPr lang="en-US" altLang="zh-CN" sz="2400" dirty="0">
                <a:latin typeface="Times" panose="02020603050405020304" pitchFamily="18" charset="0"/>
              </a:rPr>
              <a:t>  </a:t>
            </a:r>
            <a:endParaRPr lang="zh-CN" altLang="en-US" sz="2400" dirty="0">
              <a:latin typeface="Times" panose="02020603050405020304" pitchFamily="18" charset="0"/>
            </a:endParaRPr>
          </a:p>
        </p:txBody>
      </p:sp>
      <p:sp>
        <p:nvSpPr>
          <p:cNvPr id="38918" name="矩形 6"/>
          <p:cNvSpPr>
            <a:spLocks noChangeArrowheads="1"/>
          </p:cNvSpPr>
          <p:nvPr/>
        </p:nvSpPr>
        <p:spPr bwMode="auto">
          <a:xfrm>
            <a:off x="7252311" y="2708275"/>
            <a:ext cx="1728787" cy="576263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Times" panose="02020603050405020304" pitchFamily="18" charset="0"/>
              </a:rPr>
              <a:t>需求验证</a:t>
            </a:r>
          </a:p>
        </p:txBody>
      </p:sp>
      <p:cxnSp>
        <p:nvCxnSpPr>
          <p:cNvPr id="38919" name="直接箭头连接符 8"/>
          <p:cNvCxnSpPr>
            <a:cxnSpLocks noChangeShapeType="1"/>
            <a:stCxn id="38915" idx="3"/>
            <a:endCxn id="38916" idx="1"/>
          </p:cNvCxnSpPr>
          <p:nvPr/>
        </p:nvCxnSpPr>
        <p:spPr bwMode="auto">
          <a:xfrm>
            <a:off x="1816711" y="2997200"/>
            <a:ext cx="611187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0" name="直接箭头连接符 10"/>
          <p:cNvCxnSpPr>
            <a:cxnSpLocks noChangeShapeType="1"/>
            <a:stCxn id="38916" idx="3"/>
            <a:endCxn id="38917" idx="1"/>
          </p:cNvCxnSpPr>
          <p:nvPr/>
        </p:nvCxnSpPr>
        <p:spPr bwMode="auto">
          <a:xfrm>
            <a:off x="4155098" y="2997200"/>
            <a:ext cx="576263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1" name="直接箭头连接符 12"/>
          <p:cNvCxnSpPr>
            <a:cxnSpLocks noChangeShapeType="1"/>
            <a:stCxn id="38917" idx="3"/>
            <a:endCxn id="38918" idx="1"/>
          </p:cNvCxnSpPr>
          <p:nvPr/>
        </p:nvCxnSpPr>
        <p:spPr bwMode="auto">
          <a:xfrm>
            <a:off x="6531586" y="2997200"/>
            <a:ext cx="720725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2" name="肘形连接符 21"/>
          <p:cNvCxnSpPr>
            <a:cxnSpLocks noChangeShapeType="1"/>
            <a:stCxn id="38916" idx="2"/>
            <a:endCxn id="38915" idx="2"/>
          </p:cNvCxnSpPr>
          <p:nvPr/>
        </p:nvCxnSpPr>
        <p:spPr bwMode="auto">
          <a:xfrm rot="5400000">
            <a:off x="2121511" y="2114550"/>
            <a:ext cx="12700" cy="2339975"/>
          </a:xfrm>
          <a:prstGeom prst="bentConnector3">
            <a:avLst>
              <a:gd name="adj1" fmla="val 477931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3" name="肘形连接符 22"/>
          <p:cNvCxnSpPr>
            <a:cxnSpLocks noChangeShapeType="1"/>
          </p:cNvCxnSpPr>
          <p:nvPr/>
        </p:nvCxnSpPr>
        <p:spPr bwMode="auto">
          <a:xfrm rot="5400000" flipH="1">
            <a:off x="4520223" y="-679449"/>
            <a:ext cx="9525" cy="7937500"/>
          </a:xfrm>
          <a:prstGeom prst="bentConnector3">
            <a:avLst>
              <a:gd name="adj1" fmla="val -14506588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4" name="肘形连接符 31"/>
          <p:cNvCxnSpPr>
            <a:cxnSpLocks noChangeShapeType="1"/>
            <a:stCxn id="38918" idx="0"/>
            <a:endCxn id="38916" idx="0"/>
          </p:cNvCxnSpPr>
          <p:nvPr/>
        </p:nvCxnSpPr>
        <p:spPr bwMode="auto">
          <a:xfrm rot="16200000" flipV="1">
            <a:off x="5703705" y="296068"/>
            <a:ext cx="12700" cy="4824413"/>
          </a:xfrm>
          <a:prstGeom prst="bentConnector3">
            <a:avLst>
              <a:gd name="adj1" fmla="val 6393106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5" name="肘形连接符 46"/>
          <p:cNvCxnSpPr>
            <a:cxnSpLocks noChangeShapeType="1"/>
            <a:stCxn id="38918" idx="2"/>
            <a:endCxn id="38917" idx="2"/>
          </p:cNvCxnSpPr>
          <p:nvPr/>
        </p:nvCxnSpPr>
        <p:spPr bwMode="auto">
          <a:xfrm rot="5400000">
            <a:off x="6873692" y="2042319"/>
            <a:ext cx="12700" cy="2484438"/>
          </a:xfrm>
          <a:prstGeom prst="bentConnector3">
            <a:avLst>
              <a:gd name="adj1" fmla="val 5524139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26" name="TextBox 62"/>
          <p:cNvSpPr txBox="1">
            <a:spLocks noChangeArrowheads="1"/>
          </p:cNvSpPr>
          <p:nvPr/>
        </p:nvSpPr>
        <p:spPr bwMode="auto">
          <a:xfrm>
            <a:off x="1578586" y="3470275"/>
            <a:ext cx="10080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澄清</a:t>
            </a:r>
          </a:p>
        </p:txBody>
      </p:sp>
      <p:sp>
        <p:nvSpPr>
          <p:cNvPr id="38927" name="TextBox 63"/>
          <p:cNvSpPr txBox="1">
            <a:spLocks noChangeArrowheads="1"/>
          </p:cNvSpPr>
          <p:nvPr/>
        </p:nvSpPr>
        <p:spPr bwMode="auto">
          <a:xfrm>
            <a:off x="4731361" y="1428750"/>
            <a:ext cx="1728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复评</a:t>
            </a:r>
          </a:p>
        </p:txBody>
      </p:sp>
      <p:sp>
        <p:nvSpPr>
          <p:cNvPr id="38928" name="TextBox 64"/>
          <p:cNvSpPr txBox="1">
            <a:spLocks noChangeArrowheads="1"/>
          </p:cNvSpPr>
          <p:nvPr/>
        </p:nvSpPr>
        <p:spPr bwMode="auto">
          <a:xfrm>
            <a:off x="6271236" y="3489325"/>
            <a:ext cx="1295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重构</a:t>
            </a:r>
          </a:p>
        </p:txBody>
      </p:sp>
      <p:sp>
        <p:nvSpPr>
          <p:cNvPr id="38929" name="TextBox 65"/>
          <p:cNvSpPr txBox="1">
            <a:spLocks noChangeArrowheads="1"/>
          </p:cNvSpPr>
          <p:nvPr/>
        </p:nvSpPr>
        <p:spPr bwMode="auto">
          <a:xfrm>
            <a:off x="3808520" y="4292600"/>
            <a:ext cx="193090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修正与迭代</a:t>
            </a:r>
          </a:p>
        </p:txBody>
      </p:sp>
      <p:sp>
        <p:nvSpPr>
          <p:cNvPr id="19" name="矩形 18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4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 txBox="1">
            <a:spLocks/>
          </p:cNvSpPr>
          <p:nvPr/>
        </p:nvSpPr>
        <p:spPr bwMode="auto">
          <a:xfrm>
            <a:off x="377825" y="2276475"/>
            <a:ext cx="85693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40" tIns="44623" rIns="90840" bIns="44623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任何一版需求文档，写到什么程度算比较合适</a:t>
            </a:r>
            <a:r>
              <a:rPr lang="en-US" altLang="zh-CN" sz="3200" b="1" dirty="0">
                <a:latin typeface="+mn-ea"/>
                <a:ea typeface="+mn-ea"/>
              </a:rPr>
              <a:t>?</a:t>
            </a:r>
            <a:endParaRPr lang="zh-CN" altLang="en-US" sz="3200" b="1" dirty="0">
              <a:latin typeface="+mn-ea"/>
              <a:ea typeface="+mn-ea"/>
            </a:endParaRPr>
          </a:p>
        </p:txBody>
      </p:sp>
      <p:pic>
        <p:nvPicPr>
          <p:cNvPr id="39939" name="Picture 10" descr="C:\Users\user\AppData\Local\Microsoft\Windows\Temporary Internet Files\Content.IE5\JY2ZU4PH\question-mark-face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233738"/>
            <a:ext cx="244951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463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/>
          <p:cNvSpPr>
            <a:spLocks noGrp="1"/>
          </p:cNvSpPr>
          <p:nvPr>
            <p:ph idx="1"/>
          </p:nvPr>
        </p:nvSpPr>
        <p:spPr>
          <a:xfrm>
            <a:off x="382588" y="1341438"/>
            <a:ext cx="8412162" cy="5327650"/>
          </a:xfrm>
        </p:spPr>
        <p:txBody>
          <a:bodyPr/>
          <a:lstStyle/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r>
              <a:rPr lang="en-US" altLang="zh-CN" sz="3200" b="1" dirty="0">
                <a:ea typeface="宋体" panose="02010600030101010101" pitchFamily="2" charset="-122"/>
              </a:rPr>
              <a:t>Baseline</a:t>
            </a:r>
            <a:r>
              <a:rPr lang="zh-CN" altLang="en-US" sz="3200" b="1" dirty="0">
                <a:ea typeface="宋体" panose="02010600030101010101" pitchFamily="2" charset="-122"/>
              </a:rPr>
              <a:t>（基线）：</a:t>
            </a:r>
            <a:endParaRPr lang="en-US" altLang="zh-CN" sz="3200" b="1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r>
              <a:rPr lang="zh-CN" altLang="en-US" dirty="0">
                <a:latin typeface="+mn-ea"/>
              </a:rPr>
              <a:t>当前共识下需求的快照</a:t>
            </a:r>
            <a:endParaRPr lang="en-US" altLang="zh-CN" dirty="0">
              <a:latin typeface="+mn-ea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用于分析</a:t>
            </a:r>
            <a:endParaRPr lang="en-US" altLang="zh-CN" dirty="0">
              <a:latin typeface="+mn-ea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用于验证</a:t>
            </a:r>
            <a:endParaRPr lang="en-US" altLang="zh-CN" dirty="0">
              <a:latin typeface="+mn-ea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US" altLang="zh-CN" dirty="0">
                <a:latin typeface="+mn-ea"/>
              </a:rPr>
              <a:t> </a:t>
            </a:r>
            <a:r>
              <a:rPr lang="zh-CN" altLang="en-US">
                <a:latin typeface="+mn-ea"/>
              </a:rPr>
              <a:t>可能可以作为一部分实现的基础</a:t>
            </a:r>
            <a:endParaRPr lang="en-US" altLang="zh-CN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723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椭圆 3"/>
          <p:cNvSpPr>
            <a:spLocks noChangeArrowheads="1"/>
          </p:cNvSpPr>
          <p:nvPr/>
        </p:nvSpPr>
        <p:spPr bwMode="auto">
          <a:xfrm>
            <a:off x="2987675" y="2276475"/>
            <a:ext cx="2520950" cy="1223963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>
                <a:latin typeface="Times" panose="02020603050405020304" pitchFamily="18" charset="0"/>
              </a:rPr>
              <a:t>Analyze, document, review, negotiate</a:t>
            </a: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2268538" y="1341438"/>
            <a:ext cx="3887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Marketing, Customers, management</a:t>
            </a:r>
            <a:endParaRPr lang="zh-CN" altLang="en-US"/>
          </a:p>
        </p:txBody>
      </p:sp>
      <p:cxnSp>
        <p:nvCxnSpPr>
          <p:cNvPr id="41989" name="直接箭头连接符 6"/>
          <p:cNvCxnSpPr>
            <a:cxnSpLocks noChangeShapeType="1"/>
          </p:cNvCxnSpPr>
          <p:nvPr/>
        </p:nvCxnSpPr>
        <p:spPr bwMode="auto">
          <a:xfrm>
            <a:off x="2843213" y="1700213"/>
            <a:ext cx="792162" cy="64928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0" name="直接箭头连接符 8"/>
          <p:cNvCxnSpPr>
            <a:cxnSpLocks noChangeShapeType="1"/>
            <a:stCxn id="41988" idx="2"/>
            <a:endCxn id="41987" idx="0"/>
          </p:cNvCxnSpPr>
          <p:nvPr/>
        </p:nvCxnSpPr>
        <p:spPr bwMode="auto">
          <a:xfrm>
            <a:off x="4211638" y="1709738"/>
            <a:ext cx="36512" cy="56673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1" name="直接箭头连接符 10"/>
          <p:cNvCxnSpPr>
            <a:cxnSpLocks noChangeShapeType="1"/>
          </p:cNvCxnSpPr>
          <p:nvPr/>
        </p:nvCxnSpPr>
        <p:spPr bwMode="auto">
          <a:xfrm flipH="1">
            <a:off x="4859338" y="1773238"/>
            <a:ext cx="504825" cy="5762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2" name="TextBox 12"/>
          <p:cNvSpPr txBox="1">
            <a:spLocks noChangeArrowheads="1"/>
          </p:cNvSpPr>
          <p:nvPr/>
        </p:nvSpPr>
        <p:spPr bwMode="auto">
          <a:xfrm>
            <a:off x="3563938" y="1844675"/>
            <a:ext cx="1728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requirements</a:t>
            </a:r>
            <a:endParaRPr lang="zh-CN" altLang="en-US"/>
          </a:p>
        </p:txBody>
      </p:sp>
      <p:cxnSp>
        <p:nvCxnSpPr>
          <p:cNvPr id="41993" name="直接连接符 18"/>
          <p:cNvCxnSpPr>
            <a:cxnSpLocks noChangeShapeType="1"/>
          </p:cNvCxnSpPr>
          <p:nvPr/>
        </p:nvCxnSpPr>
        <p:spPr bwMode="auto">
          <a:xfrm>
            <a:off x="323850" y="4149725"/>
            <a:ext cx="8064500" cy="0"/>
          </a:xfrm>
          <a:prstGeom prst="line">
            <a:avLst/>
          </a:prstGeom>
          <a:noFill/>
          <a:ln w="571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4" name="矩形 16"/>
          <p:cNvSpPr>
            <a:spLocks noChangeArrowheads="1"/>
          </p:cNvSpPr>
          <p:nvPr/>
        </p:nvSpPr>
        <p:spPr bwMode="auto">
          <a:xfrm>
            <a:off x="2627313" y="3933825"/>
            <a:ext cx="3873500" cy="431800"/>
          </a:xfrm>
          <a:prstGeom prst="rect">
            <a:avLst/>
          </a:prstGeom>
          <a:solidFill>
            <a:srgbClr val="92D05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latin typeface="Times" panose="02020603050405020304" pitchFamily="18" charset="0"/>
              </a:rPr>
              <a:t>Baseline Requirements</a:t>
            </a:r>
            <a:endParaRPr lang="zh-CN" altLang="en-US" sz="2400">
              <a:latin typeface="Times" panose="02020603050405020304" pitchFamily="18" charset="0"/>
            </a:endParaRPr>
          </a:p>
        </p:txBody>
      </p:sp>
      <p:cxnSp>
        <p:nvCxnSpPr>
          <p:cNvPr id="41995" name="直接箭头连接符 22"/>
          <p:cNvCxnSpPr>
            <a:cxnSpLocks noChangeShapeType="1"/>
          </p:cNvCxnSpPr>
          <p:nvPr/>
        </p:nvCxnSpPr>
        <p:spPr bwMode="auto">
          <a:xfrm>
            <a:off x="4284663" y="3573463"/>
            <a:ext cx="0" cy="28733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6" name="TextBox 24"/>
          <p:cNvSpPr txBox="1">
            <a:spLocks noChangeArrowheads="1"/>
          </p:cNvSpPr>
          <p:nvPr/>
        </p:nvSpPr>
        <p:spPr bwMode="auto">
          <a:xfrm>
            <a:off x="611188" y="3430588"/>
            <a:ext cx="1800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Requirements </a:t>
            </a:r>
          </a:p>
          <a:p>
            <a:pPr eaLnBrk="1" hangingPunct="1"/>
            <a:r>
              <a:rPr lang="en-US" altLang="zh-CN"/>
              <a:t>Development</a:t>
            </a:r>
            <a:endParaRPr lang="zh-CN" altLang="en-US"/>
          </a:p>
        </p:txBody>
      </p:sp>
      <p:sp>
        <p:nvSpPr>
          <p:cNvPr id="41997" name="TextBox 25"/>
          <p:cNvSpPr txBox="1">
            <a:spLocks noChangeArrowheads="1"/>
          </p:cNvSpPr>
          <p:nvPr/>
        </p:nvSpPr>
        <p:spPr bwMode="auto">
          <a:xfrm>
            <a:off x="684213" y="4221163"/>
            <a:ext cx="1800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Requirements </a:t>
            </a:r>
          </a:p>
          <a:p>
            <a:pPr eaLnBrk="1" hangingPunct="1"/>
            <a:r>
              <a:rPr lang="en-US" altLang="zh-CN"/>
              <a:t>Management</a:t>
            </a:r>
            <a:endParaRPr lang="zh-CN" altLang="en-US"/>
          </a:p>
        </p:txBody>
      </p:sp>
      <p:sp>
        <p:nvSpPr>
          <p:cNvPr id="41998" name="椭圆 26"/>
          <p:cNvSpPr>
            <a:spLocks noChangeArrowheads="1"/>
          </p:cNvSpPr>
          <p:nvPr/>
        </p:nvSpPr>
        <p:spPr bwMode="auto">
          <a:xfrm>
            <a:off x="3059113" y="5229225"/>
            <a:ext cx="2520950" cy="1223963"/>
          </a:xfrm>
          <a:prstGeom prst="ellipse">
            <a:avLst/>
          </a:prstGeom>
          <a:solidFill>
            <a:srgbClr val="FFC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600">
                <a:latin typeface="Times" panose="02020603050405020304" pitchFamily="18" charset="0"/>
              </a:rPr>
              <a:t>Requirements change </a:t>
            </a:r>
          </a:p>
          <a:p>
            <a:pPr algn="ctr"/>
            <a:r>
              <a:rPr lang="en-US" altLang="zh-CN" sz="1600">
                <a:latin typeface="Times" panose="02020603050405020304" pitchFamily="18" charset="0"/>
              </a:rPr>
              <a:t>process</a:t>
            </a:r>
            <a:endParaRPr lang="zh-CN" altLang="en-US" sz="1600">
              <a:latin typeface="Times" panose="02020603050405020304" pitchFamily="18" charset="0"/>
            </a:endParaRPr>
          </a:p>
        </p:txBody>
      </p:sp>
      <p:sp>
        <p:nvSpPr>
          <p:cNvPr id="41999" name="TextBox 27"/>
          <p:cNvSpPr txBox="1">
            <a:spLocks noChangeArrowheads="1"/>
          </p:cNvSpPr>
          <p:nvPr/>
        </p:nvSpPr>
        <p:spPr bwMode="auto">
          <a:xfrm>
            <a:off x="7524750" y="5445125"/>
            <a:ext cx="16192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Project</a:t>
            </a:r>
          </a:p>
          <a:p>
            <a:pPr eaLnBrk="1" hangingPunct="1"/>
            <a:r>
              <a:rPr lang="en-US" altLang="zh-CN"/>
              <a:t>Environment</a:t>
            </a:r>
            <a:endParaRPr lang="zh-CN" altLang="en-US"/>
          </a:p>
        </p:txBody>
      </p:sp>
      <p:cxnSp>
        <p:nvCxnSpPr>
          <p:cNvPr id="42000" name="直接箭头连接符 29"/>
          <p:cNvCxnSpPr>
            <a:cxnSpLocks noChangeShapeType="1"/>
          </p:cNvCxnSpPr>
          <p:nvPr/>
        </p:nvCxnSpPr>
        <p:spPr bwMode="auto">
          <a:xfrm flipH="1">
            <a:off x="5580063" y="5805488"/>
            <a:ext cx="1800225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1" name="TextBox 30"/>
          <p:cNvSpPr txBox="1">
            <a:spLocks noChangeArrowheads="1"/>
          </p:cNvSpPr>
          <p:nvPr/>
        </p:nvSpPr>
        <p:spPr bwMode="auto">
          <a:xfrm>
            <a:off x="6011863" y="5508625"/>
            <a:ext cx="1152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/>
              <a:t>Project changes</a:t>
            </a:r>
            <a:endParaRPr lang="zh-CN" altLang="en-US" sz="1600"/>
          </a:p>
        </p:txBody>
      </p:sp>
      <p:sp>
        <p:nvSpPr>
          <p:cNvPr id="42002" name="TextBox 31"/>
          <p:cNvSpPr txBox="1">
            <a:spLocks noChangeArrowheads="1"/>
          </p:cNvSpPr>
          <p:nvPr/>
        </p:nvSpPr>
        <p:spPr bwMode="auto">
          <a:xfrm>
            <a:off x="179388" y="5516563"/>
            <a:ext cx="18716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Marketing, </a:t>
            </a:r>
          </a:p>
          <a:p>
            <a:pPr eaLnBrk="1" hangingPunct="1"/>
            <a:r>
              <a:rPr lang="en-US" altLang="zh-CN"/>
              <a:t>Customers,</a:t>
            </a:r>
          </a:p>
          <a:p>
            <a:pPr eaLnBrk="1" hangingPunct="1"/>
            <a:r>
              <a:rPr lang="en-US" altLang="zh-CN"/>
              <a:t>Management</a:t>
            </a:r>
            <a:endParaRPr lang="zh-CN" altLang="en-US"/>
          </a:p>
        </p:txBody>
      </p:sp>
      <p:cxnSp>
        <p:nvCxnSpPr>
          <p:cNvPr id="42003" name="直接箭头连接符 33"/>
          <p:cNvCxnSpPr>
            <a:cxnSpLocks noChangeShapeType="1"/>
          </p:cNvCxnSpPr>
          <p:nvPr/>
        </p:nvCxnSpPr>
        <p:spPr bwMode="auto">
          <a:xfrm>
            <a:off x="1476375" y="5876925"/>
            <a:ext cx="1582738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4" name="TextBox 34"/>
          <p:cNvSpPr txBox="1">
            <a:spLocks noChangeArrowheads="1"/>
          </p:cNvSpPr>
          <p:nvPr/>
        </p:nvSpPr>
        <p:spPr bwMode="auto">
          <a:xfrm>
            <a:off x="1619250" y="5580063"/>
            <a:ext cx="16573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/>
              <a:t>Requirements changes</a:t>
            </a:r>
            <a:endParaRPr lang="zh-CN" altLang="en-US" sz="1600"/>
          </a:p>
        </p:txBody>
      </p:sp>
      <p:cxnSp>
        <p:nvCxnSpPr>
          <p:cNvPr id="42005" name="直接箭头连接符 38"/>
          <p:cNvCxnSpPr>
            <a:cxnSpLocks noChangeShapeType="1"/>
          </p:cNvCxnSpPr>
          <p:nvPr/>
        </p:nvCxnSpPr>
        <p:spPr bwMode="auto">
          <a:xfrm>
            <a:off x="3492500" y="4437063"/>
            <a:ext cx="0" cy="8636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6" name="直接箭头连接符 40"/>
          <p:cNvCxnSpPr>
            <a:cxnSpLocks noChangeShapeType="1"/>
          </p:cNvCxnSpPr>
          <p:nvPr/>
        </p:nvCxnSpPr>
        <p:spPr bwMode="auto">
          <a:xfrm flipV="1">
            <a:off x="4859338" y="4437063"/>
            <a:ext cx="0" cy="7921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7" name="TextBox 41"/>
          <p:cNvSpPr txBox="1">
            <a:spLocks noChangeArrowheads="1"/>
          </p:cNvSpPr>
          <p:nvPr/>
        </p:nvSpPr>
        <p:spPr bwMode="auto">
          <a:xfrm>
            <a:off x="4859338" y="4508500"/>
            <a:ext cx="14414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/>
              <a:t>Revised baseline</a:t>
            </a:r>
            <a:endParaRPr lang="zh-CN" altLang="en-US" sz="1600"/>
          </a:p>
        </p:txBody>
      </p:sp>
      <p:sp>
        <p:nvSpPr>
          <p:cNvPr id="42008" name="TextBox 42"/>
          <p:cNvSpPr txBox="1">
            <a:spLocks noChangeArrowheads="1"/>
          </p:cNvSpPr>
          <p:nvPr/>
        </p:nvSpPr>
        <p:spPr bwMode="auto">
          <a:xfrm>
            <a:off x="2555875" y="4508500"/>
            <a:ext cx="12239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/>
              <a:t>Current baseline</a:t>
            </a:r>
            <a:endParaRPr lang="zh-CN" altLang="en-US" sz="1600"/>
          </a:p>
        </p:txBody>
      </p:sp>
      <p:sp>
        <p:nvSpPr>
          <p:cNvPr id="26" name="矩形 25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40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382588" y="1341438"/>
            <a:ext cx="8412162" cy="5327650"/>
          </a:xfrm>
        </p:spPr>
        <p:txBody>
          <a:bodyPr/>
          <a:lstStyle/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endParaRPr lang="en-US" altLang="zh-CN" sz="3200" dirty="0">
              <a:ea typeface="宋体" panose="02010600030101010101" pitchFamily="2" charset="-122"/>
            </a:endParaRPr>
          </a:p>
          <a:p>
            <a:pPr marL="581025" lvl="1" indent="0" eaLnBrk="1" hangingPunct="1">
              <a:lnSpc>
                <a:spcPct val="125000"/>
              </a:lnSpc>
              <a:buClr>
                <a:srgbClr val="BD011E"/>
              </a:buClr>
              <a:buFont typeface="Wingdings" pitchFamily="2" charset="2"/>
              <a:buNone/>
            </a:pPr>
            <a:r>
              <a:rPr lang="zh-CN" altLang="en-US" sz="2800" b="1" dirty="0">
                <a:latin typeface="+mn-ea"/>
              </a:rPr>
              <a:t>基线版本的评价要求</a:t>
            </a:r>
            <a:r>
              <a:rPr lang="en-US" altLang="zh-CN" sz="2800" dirty="0">
                <a:latin typeface="+mn-ea"/>
              </a:rPr>
              <a:t>:</a:t>
            </a:r>
          </a:p>
          <a:p>
            <a:pPr marL="581025" lvl="1" indent="0" eaLnBrk="1" hangingPunct="1">
              <a:lnSpc>
                <a:spcPct val="125000"/>
              </a:lnSpc>
              <a:buClr>
                <a:srgbClr val="BD011E"/>
              </a:buClr>
            </a:pPr>
            <a:r>
              <a:rPr lang="en-US" altLang="zh-CN" b="1" dirty="0">
                <a:latin typeface="+mn-ea"/>
              </a:rPr>
              <a:t> Acceptable</a:t>
            </a:r>
            <a:r>
              <a:rPr lang="en-US" altLang="zh-CN" dirty="0">
                <a:latin typeface="+mn-ea"/>
              </a:rPr>
              <a:t>: from the perspective of customer</a:t>
            </a:r>
          </a:p>
          <a:p>
            <a:pPr marL="581025" lvl="1" indent="0" eaLnBrk="1" hangingPunct="1">
              <a:lnSpc>
                <a:spcPct val="125000"/>
              </a:lnSpc>
              <a:buClr>
                <a:srgbClr val="BD011E"/>
              </a:buClr>
            </a:pPr>
            <a:r>
              <a:rPr lang="en-US" altLang="zh-CN" b="1" dirty="0">
                <a:latin typeface="+mn-ea"/>
              </a:rPr>
              <a:t> Feasible</a:t>
            </a:r>
            <a:r>
              <a:rPr lang="en-US" altLang="zh-CN" dirty="0">
                <a:latin typeface="+mn-ea"/>
              </a:rPr>
              <a:t>: from the perspective of developer</a:t>
            </a:r>
          </a:p>
          <a:p>
            <a:pPr marL="581025" lvl="1" indent="0" eaLnBrk="1" hangingPunct="1">
              <a:lnSpc>
                <a:spcPct val="125000"/>
              </a:lnSpc>
              <a:buClr>
                <a:srgbClr val="BD011E"/>
              </a:buClr>
            </a:pPr>
            <a:endParaRPr lang="en-US" altLang="zh-CN" sz="28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505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0" y="2159122"/>
            <a:ext cx="8412162" cy="1841377"/>
          </a:xfrm>
        </p:spPr>
        <p:txBody>
          <a:bodyPr/>
          <a:lstStyle/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endParaRPr lang="en-US" altLang="zh-CN" sz="3200" dirty="0">
              <a:ea typeface="宋体" panose="02010600030101010101" pitchFamily="2" charset="-122"/>
            </a:endParaRPr>
          </a:p>
          <a:p>
            <a:pPr marL="581025" lvl="1" indent="0" algn="ctr" eaLnBrk="1" hangingPunct="1">
              <a:lnSpc>
                <a:spcPct val="125000"/>
              </a:lnSpc>
              <a:buClr>
                <a:srgbClr val="BD011E"/>
              </a:buClr>
              <a:buNone/>
            </a:pPr>
            <a:r>
              <a:rPr lang="en-US" altLang="zh-CN" sz="2800" b="1" dirty="0">
                <a:latin typeface="+mn-ea"/>
              </a:rPr>
              <a:t>The Requirements Analyst</a:t>
            </a:r>
          </a:p>
          <a:p>
            <a:pPr marL="581025" lvl="1" indent="0" algn="ctr" eaLnBrk="1" hangingPunct="1">
              <a:lnSpc>
                <a:spcPct val="125000"/>
              </a:lnSpc>
              <a:buClr>
                <a:srgbClr val="BD011E"/>
              </a:buClr>
              <a:buNone/>
            </a:pPr>
            <a:r>
              <a:rPr lang="zh-CN" altLang="en-US" sz="2800" b="1" dirty="0">
                <a:latin typeface="+mn-ea"/>
              </a:rPr>
              <a:t>需求工程中的人员问题</a:t>
            </a:r>
            <a:endParaRPr lang="en-US" altLang="zh-CN" sz="2800" b="1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91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107950" y="1676400"/>
            <a:ext cx="9036050" cy="4130675"/>
          </a:xfrm>
        </p:spPr>
        <p:txBody>
          <a:bodyPr/>
          <a:lstStyle/>
          <a:p>
            <a:pPr algn="just" eaLnBrk="1" hangingPunct="1">
              <a:buClr>
                <a:srgbClr val="FF0000"/>
              </a:buClr>
              <a:buSzPct val="100000"/>
              <a:buFont typeface="Wingdings" pitchFamily="2" charset="2"/>
              <a:buChar char="n"/>
            </a:pPr>
            <a:r>
              <a:rPr lang="zh-CN" altLang="en-US" b="1" dirty="0">
                <a:latin typeface="+mn-ea"/>
              </a:rPr>
              <a:t> 需求工程师</a:t>
            </a:r>
            <a:r>
              <a:rPr lang="en-US" altLang="zh-CN" dirty="0">
                <a:latin typeface="+mn-ea"/>
              </a:rPr>
              <a:t>: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800" dirty="0">
              <a:latin typeface="+mn-ea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dirty="0">
                <a:latin typeface="+mn-ea"/>
              </a:rPr>
              <a:t>A role who has the responsibility to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gather</a:t>
            </a:r>
            <a:r>
              <a:rPr lang="en-US" altLang="zh-CN" sz="2800" dirty="0">
                <a:latin typeface="+mn-ea"/>
              </a:rPr>
              <a:t>,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analyze</a:t>
            </a:r>
            <a:r>
              <a:rPr lang="en-US" altLang="zh-CN" sz="2800" dirty="0">
                <a:latin typeface="+mn-ea"/>
              </a:rPr>
              <a:t>, 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document</a:t>
            </a:r>
            <a:r>
              <a:rPr lang="en-US" altLang="zh-CN" sz="2800" dirty="0">
                <a:latin typeface="+mn-ea"/>
              </a:rPr>
              <a:t> and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validate</a:t>
            </a:r>
            <a:r>
              <a:rPr lang="en-US" altLang="zh-CN" sz="2800" dirty="0">
                <a:latin typeface="+mn-ea"/>
              </a:rPr>
              <a:t> the needs of the stakeholders.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800" dirty="0">
              <a:latin typeface="+mn-ea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800" dirty="0">
                <a:latin typeface="+mn-ea"/>
              </a:rPr>
              <a:t>Linking--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elicitation</a:t>
            </a:r>
            <a:r>
              <a:rPr lang="en-US" altLang="zh-CN" sz="2800" dirty="0">
                <a:latin typeface="+mn-ea"/>
              </a:rPr>
              <a:t>,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analysis</a:t>
            </a:r>
            <a:r>
              <a:rPr lang="en-US" altLang="zh-CN" sz="2800" dirty="0">
                <a:latin typeface="+mn-ea"/>
              </a:rPr>
              <a:t>,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specification</a:t>
            </a:r>
            <a:r>
              <a:rPr lang="en-US" altLang="zh-CN" sz="2800" dirty="0">
                <a:latin typeface="+mn-ea"/>
              </a:rPr>
              <a:t> and </a:t>
            </a:r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validation</a:t>
            </a:r>
            <a:r>
              <a:rPr lang="en-US" altLang="zh-CN" sz="2800" dirty="0">
                <a:latin typeface="+mn-ea"/>
              </a:rPr>
              <a:t>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4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2427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软件需求的层次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38436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3"/>
          <p:cNvSpPr>
            <a:spLocks noChangeArrowheads="1"/>
          </p:cNvSpPr>
          <p:nvPr/>
        </p:nvSpPr>
        <p:spPr bwMode="auto">
          <a:xfrm>
            <a:off x="441937" y="1307369"/>
            <a:ext cx="1943100" cy="1008063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47" name="TextBox 4"/>
          <p:cNvSpPr txBox="1">
            <a:spLocks noChangeArrowheads="1"/>
          </p:cNvSpPr>
          <p:nvPr/>
        </p:nvSpPr>
        <p:spPr bwMode="auto">
          <a:xfrm>
            <a:off x="540362" y="1618519"/>
            <a:ext cx="16557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业务需求</a:t>
            </a:r>
          </a:p>
        </p:txBody>
      </p:sp>
      <p:sp>
        <p:nvSpPr>
          <p:cNvPr id="48" name="椭圆 5"/>
          <p:cNvSpPr>
            <a:spLocks noChangeArrowheads="1"/>
          </p:cNvSpPr>
          <p:nvPr/>
        </p:nvSpPr>
        <p:spPr bwMode="auto">
          <a:xfrm>
            <a:off x="584812" y="2963132"/>
            <a:ext cx="19446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49" name="TextBox 6"/>
          <p:cNvSpPr txBox="1">
            <a:spLocks noChangeArrowheads="1"/>
          </p:cNvSpPr>
          <p:nvPr/>
        </p:nvSpPr>
        <p:spPr bwMode="auto">
          <a:xfrm>
            <a:off x="835637" y="3286982"/>
            <a:ext cx="1657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</a:p>
        </p:txBody>
      </p:sp>
      <p:sp>
        <p:nvSpPr>
          <p:cNvPr id="50" name="椭圆 7"/>
          <p:cNvSpPr>
            <a:spLocks noChangeArrowheads="1"/>
          </p:cNvSpPr>
          <p:nvPr/>
        </p:nvSpPr>
        <p:spPr bwMode="auto">
          <a:xfrm>
            <a:off x="224449" y="4979257"/>
            <a:ext cx="1944688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1" name="TextBox 8"/>
          <p:cNvSpPr txBox="1">
            <a:spLocks noChangeArrowheads="1"/>
          </p:cNvSpPr>
          <p:nvPr/>
        </p:nvSpPr>
        <p:spPr bwMode="auto">
          <a:xfrm>
            <a:off x="405424" y="5285644"/>
            <a:ext cx="1655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系统需求</a:t>
            </a:r>
          </a:p>
        </p:txBody>
      </p:sp>
      <p:sp>
        <p:nvSpPr>
          <p:cNvPr id="52" name="椭圆 9"/>
          <p:cNvSpPr>
            <a:spLocks noChangeArrowheads="1"/>
          </p:cNvSpPr>
          <p:nvPr/>
        </p:nvSpPr>
        <p:spPr bwMode="auto">
          <a:xfrm>
            <a:off x="2816837" y="4979257"/>
            <a:ext cx="19446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3" name="TextBox 10"/>
          <p:cNvSpPr txBox="1">
            <a:spLocks noChangeArrowheads="1"/>
          </p:cNvSpPr>
          <p:nvPr/>
        </p:nvSpPr>
        <p:spPr bwMode="auto">
          <a:xfrm>
            <a:off x="2961299" y="5195157"/>
            <a:ext cx="1655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</a:p>
        </p:txBody>
      </p:sp>
      <p:sp>
        <p:nvSpPr>
          <p:cNvPr id="54" name="椭圆 12"/>
          <p:cNvSpPr>
            <a:spLocks noChangeArrowheads="1"/>
          </p:cNvSpPr>
          <p:nvPr/>
        </p:nvSpPr>
        <p:spPr bwMode="auto">
          <a:xfrm>
            <a:off x="5553687" y="2963132"/>
            <a:ext cx="15128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5" name="TextBox 13"/>
          <p:cNvSpPr txBox="1">
            <a:spLocks noChangeArrowheads="1"/>
          </p:cNvSpPr>
          <p:nvPr/>
        </p:nvSpPr>
        <p:spPr bwMode="auto">
          <a:xfrm>
            <a:off x="5698149" y="3179032"/>
            <a:ext cx="1223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业务规则</a:t>
            </a:r>
          </a:p>
        </p:txBody>
      </p:sp>
      <p:sp>
        <p:nvSpPr>
          <p:cNvPr id="56" name="椭圆 14"/>
          <p:cNvSpPr>
            <a:spLocks noChangeArrowheads="1"/>
          </p:cNvSpPr>
          <p:nvPr/>
        </p:nvSpPr>
        <p:spPr bwMode="auto">
          <a:xfrm>
            <a:off x="7172937" y="2963132"/>
            <a:ext cx="1944687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7" name="TextBox 15"/>
          <p:cNvSpPr txBox="1">
            <a:spLocks noChangeArrowheads="1"/>
          </p:cNvSpPr>
          <p:nvPr/>
        </p:nvSpPr>
        <p:spPr bwMode="auto">
          <a:xfrm>
            <a:off x="7461862" y="3179032"/>
            <a:ext cx="1404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质量属性</a:t>
            </a:r>
          </a:p>
        </p:txBody>
      </p:sp>
      <p:sp>
        <p:nvSpPr>
          <p:cNvPr id="58" name="椭圆 16"/>
          <p:cNvSpPr>
            <a:spLocks noChangeArrowheads="1"/>
          </p:cNvSpPr>
          <p:nvPr/>
        </p:nvSpPr>
        <p:spPr bwMode="auto">
          <a:xfrm>
            <a:off x="5625124" y="4836382"/>
            <a:ext cx="1512888" cy="1008062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59" name="TextBox 17"/>
          <p:cNvSpPr txBox="1">
            <a:spLocks noChangeArrowheads="1"/>
          </p:cNvSpPr>
          <p:nvPr/>
        </p:nvSpPr>
        <p:spPr bwMode="auto">
          <a:xfrm>
            <a:off x="5804512" y="5155469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外部接口</a:t>
            </a:r>
          </a:p>
        </p:txBody>
      </p:sp>
      <p:sp>
        <p:nvSpPr>
          <p:cNvPr id="60" name="椭圆 18"/>
          <p:cNvSpPr>
            <a:spLocks noChangeArrowheads="1"/>
          </p:cNvSpPr>
          <p:nvPr/>
        </p:nvSpPr>
        <p:spPr bwMode="auto">
          <a:xfrm>
            <a:off x="7353912" y="4907819"/>
            <a:ext cx="1728787" cy="719138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61" name="TextBox 19"/>
          <p:cNvSpPr txBox="1">
            <a:spLocks noChangeArrowheads="1"/>
          </p:cNvSpPr>
          <p:nvPr/>
        </p:nvSpPr>
        <p:spPr bwMode="auto">
          <a:xfrm>
            <a:off x="7569812" y="5123719"/>
            <a:ext cx="1368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约束条件</a:t>
            </a:r>
          </a:p>
        </p:txBody>
      </p:sp>
      <p:cxnSp>
        <p:nvCxnSpPr>
          <p:cNvPr id="62" name="直接连接符 21"/>
          <p:cNvCxnSpPr>
            <a:cxnSpLocks noChangeShapeType="1"/>
          </p:cNvCxnSpPr>
          <p:nvPr/>
        </p:nvCxnSpPr>
        <p:spPr bwMode="auto">
          <a:xfrm>
            <a:off x="81574" y="2675794"/>
            <a:ext cx="8785225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连接符 22"/>
          <p:cNvCxnSpPr>
            <a:cxnSpLocks noChangeShapeType="1"/>
          </p:cNvCxnSpPr>
          <p:nvPr/>
        </p:nvCxnSpPr>
        <p:spPr bwMode="auto">
          <a:xfrm>
            <a:off x="81574" y="4331557"/>
            <a:ext cx="8785225" cy="0"/>
          </a:xfrm>
          <a:prstGeom prst="line">
            <a:avLst/>
          </a:prstGeom>
          <a:noFill/>
          <a:ln w="349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连接符 23"/>
          <p:cNvCxnSpPr>
            <a:cxnSpLocks noChangeShapeType="1"/>
          </p:cNvCxnSpPr>
          <p:nvPr/>
        </p:nvCxnSpPr>
        <p:spPr bwMode="auto">
          <a:xfrm>
            <a:off x="5266349" y="1523269"/>
            <a:ext cx="0" cy="4321175"/>
          </a:xfrm>
          <a:prstGeom prst="line">
            <a:avLst/>
          </a:prstGeom>
          <a:noFill/>
          <a:ln w="349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箭头连接符 27"/>
          <p:cNvCxnSpPr>
            <a:cxnSpLocks noChangeShapeType="1"/>
            <a:stCxn id="46" idx="6"/>
            <a:endCxn id="69" idx="0"/>
          </p:cNvCxnSpPr>
          <p:nvPr/>
        </p:nvCxnSpPr>
        <p:spPr bwMode="auto">
          <a:xfrm>
            <a:off x="2385037" y="1810607"/>
            <a:ext cx="1189037" cy="5762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箭头连接符 28"/>
          <p:cNvCxnSpPr>
            <a:cxnSpLocks noChangeShapeType="1"/>
            <a:stCxn id="48" idx="6"/>
            <a:endCxn id="72" idx="0"/>
          </p:cNvCxnSpPr>
          <p:nvPr/>
        </p:nvCxnSpPr>
        <p:spPr bwMode="auto">
          <a:xfrm>
            <a:off x="2529499" y="3467957"/>
            <a:ext cx="936625" cy="50323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箭头连接符 29"/>
          <p:cNvCxnSpPr>
            <a:cxnSpLocks noChangeShapeType="1"/>
            <a:stCxn id="50" idx="6"/>
            <a:endCxn id="52" idx="2"/>
          </p:cNvCxnSpPr>
          <p:nvPr/>
        </p:nvCxnSpPr>
        <p:spPr bwMode="auto">
          <a:xfrm>
            <a:off x="2169137" y="5484082"/>
            <a:ext cx="647700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箭头连接符 31"/>
          <p:cNvCxnSpPr>
            <a:cxnSpLocks noChangeShapeType="1"/>
          </p:cNvCxnSpPr>
          <p:nvPr/>
        </p:nvCxnSpPr>
        <p:spPr bwMode="auto">
          <a:xfrm flipH="1">
            <a:off x="4185262" y="3539394"/>
            <a:ext cx="1296987" cy="3603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矩形 68"/>
          <p:cNvSpPr/>
          <p:nvPr/>
        </p:nvSpPr>
        <p:spPr bwMode="auto">
          <a:xfrm>
            <a:off x="2458062" y="2386869"/>
            <a:ext cx="2232025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70" name="TextBox 33"/>
          <p:cNvSpPr txBox="1">
            <a:spLocks noChangeArrowheads="1"/>
          </p:cNvSpPr>
          <p:nvPr/>
        </p:nvSpPr>
        <p:spPr bwMode="auto">
          <a:xfrm>
            <a:off x="2529499" y="2459894"/>
            <a:ext cx="2087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愿景与范围</a:t>
            </a:r>
          </a:p>
        </p:txBody>
      </p:sp>
      <p:cxnSp>
        <p:nvCxnSpPr>
          <p:cNvPr id="71" name="直接箭头连接符 37"/>
          <p:cNvCxnSpPr>
            <a:cxnSpLocks noChangeShapeType="1"/>
            <a:endCxn id="48" idx="7"/>
          </p:cNvCxnSpPr>
          <p:nvPr/>
        </p:nvCxnSpPr>
        <p:spPr bwMode="auto">
          <a:xfrm flipH="1">
            <a:off x="2245337" y="2891694"/>
            <a:ext cx="1220787" cy="21907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矩形 71"/>
          <p:cNvSpPr/>
          <p:nvPr/>
        </p:nvSpPr>
        <p:spPr bwMode="auto">
          <a:xfrm>
            <a:off x="2169137" y="3971194"/>
            <a:ext cx="2592387" cy="5048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atin typeface="Times" pitchFamily="18" charset="0"/>
            </a:endParaRPr>
          </a:p>
        </p:txBody>
      </p:sp>
      <p:sp>
        <p:nvSpPr>
          <p:cNvPr id="73" name="TextBox 40"/>
          <p:cNvSpPr txBox="1">
            <a:spLocks noChangeArrowheads="1"/>
          </p:cNvSpPr>
          <p:nvPr/>
        </p:nvSpPr>
        <p:spPr bwMode="auto">
          <a:xfrm>
            <a:off x="2242162" y="4044219"/>
            <a:ext cx="2447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Zapf Dingbats" charset="0"/>
              <a:buNone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用例文档</a:t>
            </a:r>
          </a:p>
        </p:txBody>
      </p:sp>
      <p:cxnSp>
        <p:nvCxnSpPr>
          <p:cNvPr id="74" name="直接箭头连接符 44"/>
          <p:cNvCxnSpPr>
            <a:cxnSpLocks noChangeShapeType="1"/>
            <a:stCxn id="72" idx="2"/>
          </p:cNvCxnSpPr>
          <p:nvPr/>
        </p:nvCxnSpPr>
        <p:spPr bwMode="auto">
          <a:xfrm>
            <a:off x="3466124" y="4476019"/>
            <a:ext cx="142875" cy="50323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直接箭头连接符 49"/>
          <p:cNvCxnSpPr>
            <a:cxnSpLocks noChangeShapeType="1"/>
          </p:cNvCxnSpPr>
          <p:nvPr/>
        </p:nvCxnSpPr>
        <p:spPr bwMode="auto">
          <a:xfrm flipH="1">
            <a:off x="4617062" y="3971194"/>
            <a:ext cx="1223962" cy="12239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箭头连接符 51"/>
          <p:cNvCxnSpPr>
            <a:cxnSpLocks noChangeShapeType="1"/>
            <a:endCxn id="52" idx="6"/>
          </p:cNvCxnSpPr>
          <p:nvPr/>
        </p:nvCxnSpPr>
        <p:spPr bwMode="auto">
          <a:xfrm flipH="1">
            <a:off x="4761524" y="3828319"/>
            <a:ext cx="2663825" cy="165576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矩形 55"/>
          <p:cNvSpPr>
            <a:spLocks noChangeArrowheads="1"/>
          </p:cNvSpPr>
          <p:nvPr/>
        </p:nvSpPr>
        <p:spPr bwMode="auto">
          <a:xfrm>
            <a:off x="2196124" y="6060344"/>
            <a:ext cx="6021388" cy="576263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>
              <a:latin typeface="Times" panose="02020603050405020304" pitchFamily="18" charset="0"/>
            </a:endParaRPr>
          </a:p>
        </p:txBody>
      </p:sp>
      <p:sp>
        <p:nvSpPr>
          <p:cNvPr id="78" name="TextBox 56"/>
          <p:cNvSpPr txBox="1">
            <a:spLocks noChangeArrowheads="1"/>
          </p:cNvSpPr>
          <p:nvPr/>
        </p:nvSpPr>
        <p:spPr bwMode="auto">
          <a:xfrm>
            <a:off x="3542324" y="6133369"/>
            <a:ext cx="3168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Zapf Dingbats" charset="0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65000"/>
              <a:buFont typeface="Monotype Sorts" charset="2"/>
              <a:buChar char="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/>
              <a:t>软件需求文档</a:t>
            </a:r>
          </a:p>
        </p:txBody>
      </p:sp>
      <p:cxnSp>
        <p:nvCxnSpPr>
          <p:cNvPr id="79" name="直接箭头连接符 57"/>
          <p:cNvCxnSpPr>
            <a:cxnSpLocks noChangeShapeType="1"/>
          </p:cNvCxnSpPr>
          <p:nvPr/>
        </p:nvCxnSpPr>
        <p:spPr bwMode="auto">
          <a:xfrm>
            <a:off x="4545624" y="5823807"/>
            <a:ext cx="1008063" cy="2159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直接箭头连接符 60"/>
          <p:cNvCxnSpPr>
            <a:cxnSpLocks noChangeShapeType="1"/>
            <a:stCxn id="58" idx="4"/>
          </p:cNvCxnSpPr>
          <p:nvPr/>
        </p:nvCxnSpPr>
        <p:spPr bwMode="auto">
          <a:xfrm flipH="1">
            <a:off x="5625124" y="5844444"/>
            <a:ext cx="757238" cy="2159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直接箭头连接符 63"/>
          <p:cNvCxnSpPr>
            <a:cxnSpLocks noChangeShapeType="1"/>
          </p:cNvCxnSpPr>
          <p:nvPr/>
        </p:nvCxnSpPr>
        <p:spPr bwMode="auto">
          <a:xfrm flipH="1">
            <a:off x="7138012" y="3899757"/>
            <a:ext cx="503237" cy="20875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直接箭头连接符 66"/>
          <p:cNvCxnSpPr>
            <a:cxnSpLocks noChangeShapeType="1"/>
            <a:stCxn id="60" idx="4"/>
          </p:cNvCxnSpPr>
          <p:nvPr/>
        </p:nvCxnSpPr>
        <p:spPr bwMode="auto">
          <a:xfrm flipH="1">
            <a:off x="7498374" y="5626957"/>
            <a:ext cx="719138" cy="360362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28D6730-11B4-4820-BB93-29F50A804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3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934"/>
    </mc:Choice>
    <mc:Fallback xmlns="">
      <p:transition spd="slow" advTm="212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4" descr="C:\Program Files\Microsoft Office\MEDIA\CAGCAT10\j0301252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565400"/>
            <a:ext cx="2262187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Box 7"/>
          <p:cNvSpPr txBox="1">
            <a:spLocks noChangeArrowheads="1"/>
          </p:cNvSpPr>
          <p:nvPr/>
        </p:nvSpPr>
        <p:spPr bwMode="auto">
          <a:xfrm>
            <a:off x="3059113" y="4365625"/>
            <a:ext cx="2520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Requirements analyst </a:t>
            </a:r>
            <a:endParaRPr lang="zh-CN" altLang="en-US"/>
          </a:p>
        </p:txBody>
      </p:sp>
      <p:sp>
        <p:nvSpPr>
          <p:cNvPr id="46085" name="TextBox 8"/>
          <p:cNvSpPr txBox="1">
            <a:spLocks noChangeArrowheads="1"/>
          </p:cNvSpPr>
          <p:nvPr/>
        </p:nvSpPr>
        <p:spPr bwMode="auto">
          <a:xfrm>
            <a:off x="539750" y="1844675"/>
            <a:ext cx="1871663" cy="646113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Project </a:t>
            </a:r>
          </a:p>
          <a:p>
            <a:pPr eaLnBrk="1" hangingPunct="1"/>
            <a:r>
              <a:rPr lang="en-US" altLang="zh-CN"/>
              <a:t>Sponsor </a:t>
            </a:r>
            <a:endParaRPr lang="zh-CN" altLang="en-US"/>
          </a:p>
        </p:txBody>
      </p:sp>
      <p:sp>
        <p:nvSpPr>
          <p:cNvPr id="46086" name="TextBox 9"/>
          <p:cNvSpPr txBox="1">
            <a:spLocks noChangeArrowheads="1"/>
          </p:cNvSpPr>
          <p:nvPr/>
        </p:nvSpPr>
        <p:spPr bwMode="auto">
          <a:xfrm>
            <a:off x="5724525" y="1773238"/>
            <a:ext cx="2303463" cy="368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Project Management </a:t>
            </a:r>
            <a:endParaRPr lang="zh-CN" altLang="en-US"/>
          </a:p>
        </p:txBody>
      </p:sp>
      <p:sp>
        <p:nvSpPr>
          <p:cNvPr id="46087" name="TextBox 10"/>
          <p:cNvSpPr txBox="1">
            <a:spLocks noChangeArrowheads="1"/>
          </p:cNvSpPr>
          <p:nvPr/>
        </p:nvSpPr>
        <p:spPr bwMode="auto">
          <a:xfrm>
            <a:off x="7092950" y="3644900"/>
            <a:ext cx="1582738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Development </a:t>
            </a:r>
            <a:endParaRPr lang="zh-CN" altLang="en-US"/>
          </a:p>
        </p:txBody>
      </p:sp>
      <p:sp>
        <p:nvSpPr>
          <p:cNvPr id="46088" name="TextBox 11"/>
          <p:cNvSpPr txBox="1">
            <a:spLocks noChangeArrowheads="1"/>
          </p:cNvSpPr>
          <p:nvPr/>
        </p:nvSpPr>
        <p:spPr bwMode="auto">
          <a:xfrm>
            <a:off x="6156325" y="5516563"/>
            <a:ext cx="10795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Testing </a:t>
            </a:r>
            <a:endParaRPr lang="zh-CN" altLang="en-US"/>
          </a:p>
        </p:txBody>
      </p:sp>
      <p:sp>
        <p:nvSpPr>
          <p:cNvPr id="46089" name="TextBox 12"/>
          <p:cNvSpPr txBox="1">
            <a:spLocks noChangeArrowheads="1"/>
          </p:cNvSpPr>
          <p:nvPr/>
        </p:nvSpPr>
        <p:spPr bwMode="auto">
          <a:xfrm>
            <a:off x="468313" y="5805488"/>
            <a:ext cx="1871662" cy="64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Other stakeholders </a:t>
            </a:r>
            <a:endParaRPr lang="zh-CN" altLang="en-US"/>
          </a:p>
        </p:txBody>
      </p:sp>
      <p:sp>
        <p:nvSpPr>
          <p:cNvPr id="46090" name="TextBox 13"/>
          <p:cNvSpPr txBox="1">
            <a:spLocks noChangeArrowheads="1"/>
          </p:cNvSpPr>
          <p:nvPr/>
        </p:nvSpPr>
        <p:spPr bwMode="auto">
          <a:xfrm>
            <a:off x="250825" y="3933825"/>
            <a:ext cx="1873250" cy="6461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User Representatives</a:t>
            </a:r>
            <a:endParaRPr lang="zh-CN" altLang="en-US"/>
          </a:p>
        </p:txBody>
      </p:sp>
      <p:cxnSp>
        <p:nvCxnSpPr>
          <p:cNvPr id="46091" name="直接箭头连接符 15"/>
          <p:cNvCxnSpPr>
            <a:cxnSpLocks noChangeShapeType="1"/>
          </p:cNvCxnSpPr>
          <p:nvPr/>
        </p:nvCxnSpPr>
        <p:spPr bwMode="auto">
          <a:xfrm>
            <a:off x="2627313" y="2492375"/>
            <a:ext cx="504825" cy="4318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2" name="直接箭头连接符 16"/>
          <p:cNvCxnSpPr>
            <a:cxnSpLocks noChangeShapeType="1"/>
          </p:cNvCxnSpPr>
          <p:nvPr/>
        </p:nvCxnSpPr>
        <p:spPr bwMode="auto">
          <a:xfrm flipH="1">
            <a:off x="5148263" y="2276475"/>
            <a:ext cx="576262" cy="5048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3" name="直接箭头连接符 18"/>
          <p:cNvCxnSpPr>
            <a:cxnSpLocks noChangeShapeType="1"/>
            <a:stCxn id="46090" idx="3"/>
          </p:cNvCxnSpPr>
          <p:nvPr/>
        </p:nvCxnSpPr>
        <p:spPr bwMode="auto">
          <a:xfrm flipV="1">
            <a:off x="2124075" y="4221163"/>
            <a:ext cx="1152525" cy="349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4" name="直接箭头连接符 20"/>
          <p:cNvCxnSpPr>
            <a:cxnSpLocks noChangeShapeType="1"/>
          </p:cNvCxnSpPr>
          <p:nvPr/>
        </p:nvCxnSpPr>
        <p:spPr bwMode="auto">
          <a:xfrm flipV="1">
            <a:off x="2843213" y="5013325"/>
            <a:ext cx="936625" cy="8636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5" name="直接箭头连接符 22"/>
          <p:cNvCxnSpPr>
            <a:cxnSpLocks noChangeShapeType="1"/>
            <a:endCxn id="46087" idx="1"/>
          </p:cNvCxnSpPr>
          <p:nvPr/>
        </p:nvCxnSpPr>
        <p:spPr bwMode="auto">
          <a:xfrm>
            <a:off x="5364163" y="3821113"/>
            <a:ext cx="1728787" cy="793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6" name="直接箭头连接符 24"/>
          <p:cNvCxnSpPr>
            <a:cxnSpLocks noChangeShapeType="1"/>
            <a:endCxn id="46088" idx="1"/>
          </p:cNvCxnSpPr>
          <p:nvPr/>
        </p:nvCxnSpPr>
        <p:spPr bwMode="auto">
          <a:xfrm>
            <a:off x="5292725" y="5013325"/>
            <a:ext cx="863600" cy="6889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7" name="TextBox 26"/>
          <p:cNvSpPr txBox="1">
            <a:spLocks noChangeArrowheads="1"/>
          </p:cNvSpPr>
          <p:nvPr/>
        </p:nvSpPr>
        <p:spPr bwMode="auto">
          <a:xfrm>
            <a:off x="4211638" y="5445125"/>
            <a:ext cx="1873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Functional and nonfunctional requirements</a:t>
            </a:r>
            <a:endParaRPr lang="zh-CN" altLang="en-US"/>
          </a:p>
        </p:txBody>
      </p:sp>
      <p:sp>
        <p:nvSpPr>
          <p:cNvPr id="46098" name="TextBox 27"/>
          <p:cNvSpPr txBox="1">
            <a:spLocks noChangeArrowheads="1"/>
          </p:cNvSpPr>
          <p:nvPr/>
        </p:nvSpPr>
        <p:spPr bwMode="auto">
          <a:xfrm>
            <a:off x="2124075" y="3646488"/>
            <a:ext cx="16557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User requirements</a:t>
            </a:r>
            <a:endParaRPr lang="zh-CN" altLang="en-US"/>
          </a:p>
        </p:txBody>
      </p:sp>
      <p:sp>
        <p:nvSpPr>
          <p:cNvPr id="46099" name="TextBox 30"/>
          <p:cNvSpPr txBox="1">
            <a:spLocks noChangeArrowheads="1"/>
          </p:cNvSpPr>
          <p:nvPr/>
        </p:nvSpPr>
        <p:spPr bwMode="auto">
          <a:xfrm>
            <a:off x="1763713" y="4941888"/>
            <a:ext cx="1800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Expectations and constraints</a:t>
            </a:r>
            <a:endParaRPr lang="zh-CN" altLang="en-US"/>
          </a:p>
        </p:txBody>
      </p:sp>
      <p:sp>
        <p:nvSpPr>
          <p:cNvPr id="46100" name="TextBox 32"/>
          <p:cNvSpPr txBox="1">
            <a:spLocks noChangeArrowheads="1"/>
          </p:cNvSpPr>
          <p:nvPr/>
        </p:nvSpPr>
        <p:spPr bwMode="auto">
          <a:xfrm>
            <a:off x="971550" y="2636838"/>
            <a:ext cx="19446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Business requirements</a:t>
            </a:r>
            <a:endParaRPr lang="zh-CN" altLang="en-US"/>
          </a:p>
        </p:txBody>
      </p:sp>
      <p:sp>
        <p:nvSpPr>
          <p:cNvPr id="46101" name="TextBox 33"/>
          <p:cNvSpPr txBox="1">
            <a:spLocks noChangeArrowheads="1"/>
          </p:cNvSpPr>
          <p:nvPr/>
        </p:nvSpPr>
        <p:spPr bwMode="auto">
          <a:xfrm>
            <a:off x="5364163" y="2565400"/>
            <a:ext cx="2879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Size and complexity information</a:t>
            </a:r>
            <a:endParaRPr lang="zh-CN" altLang="en-US"/>
          </a:p>
        </p:txBody>
      </p:sp>
      <p:sp>
        <p:nvSpPr>
          <p:cNvPr id="46102" name="TextBox 35"/>
          <p:cNvSpPr txBox="1">
            <a:spLocks noChangeArrowheads="1"/>
          </p:cNvSpPr>
          <p:nvPr/>
        </p:nvSpPr>
        <p:spPr bwMode="auto">
          <a:xfrm>
            <a:off x="5724525" y="4005263"/>
            <a:ext cx="22320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Functional and nonfunctional requirements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21006" y="16864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需求工程师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2940" y="231389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120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221006" y="1144220"/>
            <a:ext cx="7664815" cy="1841377"/>
          </a:xfrm>
        </p:spPr>
        <p:txBody>
          <a:bodyPr/>
          <a:lstStyle/>
          <a:p>
            <a:pPr marL="0" lvl="1" indent="0" eaLnBrk="1" hangingPunct="1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Font typeface="Wingdings" pitchFamily="2" charset="2"/>
              <a:buNone/>
            </a:pPr>
            <a:r>
              <a:rPr lang="zh-CN" altLang="en-US" b="1" dirty="0">
                <a:latin typeface="+mn-ea"/>
              </a:rPr>
              <a:t>需求工程师的技能覆盖：</a:t>
            </a:r>
            <a:endParaRPr lang="en-US" altLang="zh-CN" b="1" dirty="0">
              <a:latin typeface="+mn-ea"/>
            </a:endParaRP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Define business requirements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Identify project stakeholders and user classes 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Elicit requirements 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Analyze requirements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Write requirements specifications 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Model the requirements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Lead requirements validation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Facilitate requirements prioritization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Manage requirements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需求工程师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2940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72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221006" y="1144220"/>
            <a:ext cx="7664815" cy="1841377"/>
          </a:xfrm>
        </p:spPr>
        <p:txBody>
          <a:bodyPr/>
          <a:lstStyle/>
          <a:p>
            <a:pPr marL="0" lvl="1" indent="0" eaLnBrk="1" hangingPunct="1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Font typeface="Wingdings" pitchFamily="2" charset="2"/>
              <a:buNone/>
            </a:pPr>
            <a:r>
              <a:rPr lang="zh-CN" altLang="en-US" b="1" dirty="0">
                <a:latin typeface="+mn-ea"/>
              </a:rPr>
              <a:t>需求工程师的技能覆盖：</a:t>
            </a:r>
            <a:endParaRPr lang="en-US" altLang="zh-CN" b="1" dirty="0">
              <a:latin typeface="+mn-ea"/>
            </a:endParaRP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Listening skills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Interviewing and questioning skills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Analytical skills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Facilitation skills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Observational skills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Writing skills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Organizational skills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Modeling skills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Interpersonal skills</a:t>
            </a: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SzPct val="100000"/>
            </a:pPr>
            <a:r>
              <a:rPr lang="en-US" altLang="zh-CN" sz="2000" dirty="0">
                <a:latin typeface="+mn-ea"/>
              </a:rPr>
              <a:t> Creativity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需求工程师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2940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42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221006" y="1144220"/>
            <a:ext cx="8483379" cy="1841377"/>
          </a:xfrm>
        </p:spPr>
        <p:txBody>
          <a:bodyPr/>
          <a:lstStyle/>
          <a:p>
            <a:pPr marL="0" lvl="1" indent="0" eaLnBrk="1" hangingPunct="1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Font typeface="Wingdings" pitchFamily="2" charset="2"/>
              <a:buNone/>
            </a:pPr>
            <a:r>
              <a:rPr lang="zh-CN" altLang="en-US" b="1" dirty="0">
                <a:latin typeface="+mn-ea"/>
              </a:rPr>
              <a:t>需求工程师的技能总结：</a:t>
            </a:r>
            <a:endParaRPr lang="en-US" altLang="zh-CN" b="1" dirty="0">
              <a:latin typeface="+mn-ea"/>
            </a:endParaRPr>
          </a:p>
          <a:p>
            <a:pPr algn="just">
              <a:lnSpc>
                <a:spcPct val="125000"/>
              </a:lnSpc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n-ea"/>
              </a:rPr>
              <a:t>Requirements analysts need a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breadth of knowledge</a:t>
            </a:r>
            <a:r>
              <a:rPr lang="en-US" altLang="zh-CN" sz="2000" dirty="0">
                <a:latin typeface="+mn-ea"/>
              </a:rPr>
              <a:t>, much of which is gained through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experience</a:t>
            </a:r>
            <a:r>
              <a:rPr lang="en-US" altLang="zh-CN" sz="2000" dirty="0">
                <a:latin typeface="+mn-ea"/>
              </a:rPr>
              <a:t>. </a:t>
            </a:r>
          </a:p>
          <a:p>
            <a:pPr algn="just">
              <a:lnSpc>
                <a:spcPct val="125000"/>
              </a:lnSpc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000" dirty="0">
              <a:latin typeface="+mn-ea"/>
            </a:endParaRPr>
          </a:p>
          <a:p>
            <a:pPr algn="just">
              <a:lnSpc>
                <a:spcPct val="125000"/>
              </a:lnSpc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n-ea"/>
              </a:rPr>
              <a:t>Start with a solid understanding of contemporary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requirements engineering techniques </a:t>
            </a:r>
            <a:r>
              <a:rPr lang="en-US" altLang="zh-CN" sz="2000" dirty="0">
                <a:latin typeface="+mn-ea"/>
              </a:rPr>
              <a:t>and the ability to apply them in the context of various software development life cycles. </a:t>
            </a:r>
          </a:p>
          <a:p>
            <a:pPr algn="just">
              <a:lnSpc>
                <a:spcPct val="125000"/>
              </a:lnSpc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000" dirty="0">
              <a:latin typeface="+mn-ea"/>
            </a:endParaRPr>
          </a:p>
          <a:p>
            <a:pPr algn="just">
              <a:lnSpc>
                <a:spcPct val="125000"/>
              </a:lnSpc>
              <a:buClr>
                <a:srgbClr val="E73A1C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n-ea"/>
              </a:rPr>
              <a:t>The effective analyst has a rich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tool kit </a:t>
            </a:r>
            <a:r>
              <a:rPr lang="en-US" altLang="zh-CN" sz="2000" dirty="0">
                <a:latin typeface="+mn-ea"/>
              </a:rPr>
              <a:t>of techniques available and knows 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when—and when not—to use </a:t>
            </a:r>
            <a:r>
              <a:rPr lang="en-US" altLang="zh-CN" sz="2000" dirty="0">
                <a:latin typeface="+mn-ea"/>
              </a:rPr>
              <a:t>each one.</a:t>
            </a: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需求工程师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2940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50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221006" y="1144220"/>
            <a:ext cx="8483379" cy="1841377"/>
          </a:xfrm>
        </p:spPr>
        <p:txBody>
          <a:bodyPr/>
          <a:lstStyle/>
          <a:p>
            <a:pPr marL="0" lvl="1" indent="0" eaLnBrk="1" hangingPunct="1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Font typeface="Wingdings" pitchFamily="2" charset="2"/>
              <a:buNone/>
            </a:pPr>
            <a:r>
              <a:rPr lang="zh-CN" altLang="en-US" b="1" dirty="0">
                <a:latin typeface="+mn-ea"/>
              </a:rPr>
              <a:t>需求工程师的来源：</a:t>
            </a:r>
            <a:endParaRPr lang="en-US" altLang="zh-CN" b="1" dirty="0">
              <a:latin typeface="+mn-ea"/>
            </a:endParaRPr>
          </a:p>
          <a:p>
            <a:pPr marL="228600" lvl="1" algn="just">
              <a:lnSpc>
                <a:spcPct val="125000"/>
              </a:lnSpc>
              <a:spcBef>
                <a:spcPts val="1000"/>
              </a:spcBef>
              <a:buClr>
                <a:srgbClr val="E73A1C"/>
              </a:buClr>
              <a:buSzPct val="100000"/>
            </a:pPr>
            <a:r>
              <a:rPr lang="zh-CN" altLang="en-US" sz="2000" dirty="0">
                <a:latin typeface="+mn-ea"/>
              </a:rPr>
              <a:t> 曾经的软件用户</a:t>
            </a:r>
            <a:endParaRPr lang="en-US" altLang="zh-CN" sz="2000" dirty="0">
              <a:latin typeface="+mn-ea"/>
            </a:endParaRPr>
          </a:p>
          <a:p>
            <a:pPr marL="228600" lvl="1" algn="just">
              <a:lnSpc>
                <a:spcPct val="125000"/>
              </a:lnSpc>
              <a:spcBef>
                <a:spcPts val="1000"/>
              </a:spcBef>
              <a:buClr>
                <a:srgbClr val="E73A1C"/>
              </a:buClr>
              <a:buSzPct val="100000"/>
            </a:pPr>
            <a:r>
              <a:rPr lang="zh-CN" altLang="en-US" sz="2000" dirty="0">
                <a:latin typeface="+mn-ea"/>
              </a:rPr>
              <a:t> 曾经的软件开发人员</a:t>
            </a:r>
            <a:endParaRPr lang="en-US" altLang="zh-CN" sz="2000" dirty="0">
              <a:latin typeface="+mn-ea"/>
            </a:endParaRPr>
          </a:p>
          <a:p>
            <a:pPr marL="228600" lvl="1" algn="just">
              <a:lnSpc>
                <a:spcPct val="125000"/>
              </a:lnSpc>
              <a:spcBef>
                <a:spcPts val="1000"/>
              </a:spcBef>
              <a:buClr>
                <a:srgbClr val="E73A1C"/>
              </a:buClr>
              <a:buSzPct val="100000"/>
            </a:pPr>
            <a:r>
              <a:rPr lang="zh-CN" altLang="en-US" sz="2000" dirty="0">
                <a:latin typeface="+mn-ea"/>
              </a:rPr>
              <a:t> 行业专家</a:t>
            </a: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需求工程师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2940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758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221006" y="1144220"/>
            <a:ext cx="8483379" cy="1841377"/>
          </a:xfrm>
        </p:spPr>
        <p:txBody>
          <a:bodyPr/>
          <a:lstStyle/>
          <a:p>
            <a:pPr marL="0" lvl="1" indent="0" eaLnBrk="1" hangingPunct="1">
              <a:lnSpc>
                <a:spcPct val="125000"/>
              </a:lnSpc>
              <a:spcBef>
                <a:spcPts val="0"/>
              </a:spcBef>
              <a:buClr>
                <a:srgbClr val="BD011E"/>
              </a:buClr>
              <a:buFont typeface="Wingdings" pitchFamily="2" charset="2"/>
              <a:buNone/>
            </a:pPr>
            <a:r>
              <a:rPr lang="zh-CN" altLang="en-US" b="1" dirty="0">
                <a:latin typeface="+mn-ea"/>
              </a:rPr>
              <a:t>需求工程的实施环境问题：</a:t>
            </a:r>
            <a:endParaRPr lang="en-US" altLang="zh-CN" b="1" dirty="0">
              <a:latin typeface="+mn-ea"/>
            </a:endParaRPr>
          </a:p>
          <a:p>
            <a:pPr marL="228600" lvl="1" algn="just">
              <a:lnSpc>
                <a:spcPct val="125000"/>
              </a:lnSpc>
              <a:spcBef>
                <a:spcPts val="1000"/>
              </a:spcBef>
              <a:buClr>
                <a:srgbClr val="E73A1C"/>
              </a:buClr>
              <a:buSzPct val="100000"/>
            </a:pPr>
            <a:r>
              <a:rPr lang="zh-CN" altLang="en-US" sz="2000" b="1" dirty="0">
                <a:latin typeface="+mn-ea"/>
              </a:rPr>
              <a:t> 需求工程师需要主动创造合作环境和实施环境</a:t>
            </a:r>
            <a:endParaRPr lang="en-US" altLang="zh-CN" sz="2000" b="1" dirty="0">
              <a:latin typeface="+mn-ea"/>
            </a:endParaRPr>
          </a:p>
          <a:p>
            <a:pPr marL="228600" lvl="1" algn="just">
              <a:lnSpc>
                <a:spcPct val="125000"/>
              </a:lnSpc>
              <a:spcBef>
                <a:spcPts val="1000"/>
              </a:spcBef>
              <a:buClr>
                <a:srgbClr val="E73A1C"/>
              </a:buClr>
              <a:buSzPct val="10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zh-CN" altLang="en-US" sz="2000" b="1" dirty="0">
                <a:latin typeface="+mn-ea"/>
              </a:rPr>
              <a:t>追求多赢的价值观：</a:t>
            </a:r>
            <a:endParaRPr lang="en-US" altLang="zh-CN" sz="2000" b="1" dirty="0">
              <a:latin typeface="+mn-ea"/>
            </a:endParaRPr>
          </a:p>
          <a:p>
            <a:pPr lvl="1" algn="just">
              <a:lnSpc>
                <a:spcPct val="125000"/>
              </a:lnSpc>
              <a:buClr>
                <a:srgbClr val="BD011E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用户对软件产品满意</a:t>
            </a:r>
            <a:endParaRPr lang="en-US" altLang="zh-CN" sz="2000" dirty="0">
              <a:latin typeface="+mn-ea"/>
            </a:endParaRPr>
          </a:p>
          <a:p>
            <a:pPr lvl="1" algn="just">
              <a:lnSpc>
                <a:spcPct val="125000"/>
              </a:lnSpc>
              <a:buClr>
                <a:srgbClr val="BD011E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开发团队能接受</a:t>
            </a:r>
            <a:endParaRPr lang="en-US" altLang="zh-CN" sz="2000" dirty="0">
              <a:latin typeface="+mn-ea"/>
            </a:endParaRPr>
          </a:p>
          <a:p>
            <a:pPr lvl="1" algn="just">
              <a:lnSpc>
                <a:spcPct val="125000"/>
              </a:lnSpc>
              <a:buClr>
                <a:srgbClr val="BD011E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成本可控</a:t>
            </a: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需求工程师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2940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063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96254" y="2549603"/>
            <a:ext cx="34776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293517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本周内容 </a:t>
            </a:r>
          </a:p>
        </p:txBody>
      </p:sp>
      <p:sp>
        <p:nvSpPr>
          <p:cNvPr id="3" name="矩形 2"/>
          <p:cNvSpPr/>
          <p:nvPr/>
        </p:nvSpPr>
        <p:spPr>
          <a:xfrm>
            <a:off x="1691267" y="233453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769620" y="2808240"/>
            <a:ext cx="5403357" cy="1000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0000"/>
              </a:buClr>
              <a:buSzPct val="100000"/>
              <a:buNone/>
              <a:defRPr/>
            </a:pPr>
            <a:r>
              <a:rPr lang="zh-CN" altLang="en-US" sz="3600" b="1" dirty="0">
                <a:latin typeface="黑体" pitchFamily="49" charset="-122"/>
                <a:ea typeface="黑体" pitchFamily="49" charset="-122"/>
              </a:rPr>
              <a:t>工业界软件需求工程的</a:t>
            </a:r>
            <a:endParaRPr lang="en-US" altLang="zh-CN" sz="3600" b="1" dirty="0">
              <a:latin typeface="黑体" pitchFamily="49" charset="-122"/>
              <a:ea typeface="黑体" pitchFamily="49" charset="-122"/>
            </a:endParaRPr>
          </a:p>
          <a:p>
            <a:pPr marL="0" indent="0">
              <a:lnSpc>
                <a:spcPct val="100000"/>
              </a:lnSpc>
              <a:buClr>
                <a:srgbClr val="FF0000"/>
              </a:buClr>
              <a:buSzPct val="100000"/>
              <a:buNone/>
              <a:defRPr/>
            </a:pPr>
            <a:r>
              <a:rPr lang="zh-CN" altLang="en-US" sz="4800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“最佳实践”</a:t>
            </a:r>
            <a:endParaRPr lang="en-US" altLang="zh-CN" sz="4800" b="1" dirty="0">
              <a:solidFill>
                <a:schemeClr val="tx2"/>
              </a:solidFill>
              <a:latin typeface="黑体" pitchFamily="49" charset="-122"/>
              <a:ea typeface="黑体" pitchFamily="49" charset="-122"/>
            </a:endParaRPr>
          </a:p>
          <a:p>
            <a:pPr marL="0" indent="0">
              <a:lnSpc>
                <a:spcPct val="100000"/>
              </a:lnSpc>
              <a:buClr>
                <a:srgbClr val="FF0000"/>
              </a:buClr>
              <a:buSzPct val="100000"/>
              <a:buFont typeface="Wingdings" pitchFamily="2" charset="2"/>
              <a:buNone/>
              <a:defRPr/>
            </a:pPr>
            <a:endParaRPr lang="en-US" altLang="zh-CN" sz="36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KSO_Shape"/>
          <p:cNvSpPr/>
          <p:nvPr/>
        </p:nvSpPr>
        <p:spPr>
          <a:xfrm rot="5400000">
            <a:off x="355155" y="2879800"/>
            <a:ext cx="396970" cy="460033"/>
          </a:xfrm>
          <a:custGeom>
            <a:avLst/>
            <a:gdLst/>
            <a:ahLst/>
            <a:cxnLst/>
            <a:rect l="l" t="t" r="r" b="b"/>
            <a:pathLst>
              <a:path w="751403" h="647761">
                <a:moveTo>
                  <a:pt x="375702" y="0"/>
                </a:moveTo>
                <a:lnTo>
                  <a:pt x="751403" y="647761"/>
                </a:lnTo>
                <a:lnTo>
                  <a:pt x="745416" y="647761"/>
                </a:lnTo>
                <a:lnTo>
                  <a:pt x="375702" y="432047"/>
                </a:lnTo>
                <a:lnTo>
                  <a:pt x="5987" y="647761"/>
                </a:lnTo>
                <a:lnTo>
                  <a:pt x="0" y="64776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8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6142" y="1906764"/>
            <a:ext cx="7491685" cy="286232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00000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这些需求内容，到底是什么形态？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如何把这些需求，从用户的内心挖掘出来？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如何把需求形成合理的文档？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如何确保需求逻辑正确，与用户期望一致？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100000"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如何应对用户的需求变化？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241756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buSzPct val="100000"/>
              <a:defRPr/>
            </a:pP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“最佳实践”将对如下问题，给出其回答：</a:t>
            </a:r>
            <a:endParaRPr lang="en-US" altLang="zh-CN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70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92788" y="1075989"/>
            <a:ext cx="4714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经典意义上的</a:t>
            </a:r>
            <a:r>
              <a:rPr lang="en-US" altLang="zh-CN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7</a:t>
            </a:r>
            <a:r>
              <a:rPr lang="zh-CN" altLang="en-US" sz="2800" b="1" dirty="0">
                <a:solidFill>
                  <a:schemeClr val="tx2"/>
                </a:solidFill>
                <a:latin typeface="+mn-ea"/>
                <a:cs typeface="Arial" pitchFamily="34" charset="0"/>
              </a:rPr>
              <a:t>大类实践领域</a:t>
            </a:r>
            <a:endParaRPr lang="en-US" altLang="zh-CN" sz="2800" b="1" dirty="0">
              <a:solidFill>
                <a:schemeClr val="tx2"/>
              </a:solidFill>
              <a:latin typeface="+mn-ea"/>
              <a:cs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1702" y="1633064"/>
            <a:ext cx="7718776" cy="317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对人员的知识储备和规训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需求的获取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需求的分析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需求的文档化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需求的确认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需求的管理</a:t>
            </a:r>
            <a:endParaRPr lang="en-US" altLang="zh-CN" sz="2200" dirty="0">
              <a:latin typeface="+mn-ea"/>
              <a:cs typeface="Arial" pitchFamily="34" charset="0"/>
            </a:endParaRPr>
          </a:p>
          <a:p>
            <a:pPr marL="466725" lvl="1" indent="-466725" algn="just">
              <a:lnSpc>
                <a:spcPct val="130000"/>
              </a:lnSpc>
              <a:buFont typeface="Arial" pitchFamily="34" charset="0"/>
              <a:buChar char="•"/>
              <a:defRPr/>
            </a:pPr>
            <a:r>
              <a:rPr lang="zh-CN" altLang="en-US" sz="2200" dirty="0">
                <a:latin typeface="+mn-ea"/>
                <a:cs typeface="Arial" pitchFamily="34" charset="0"/>
              </a:rPr>
              <a:t>项目的管理</a:t>
            </a:r>
            <a:endParaRPr lang="en-US" altLang="zh-CN" sz="2200" dirty="0">
              <a:latin typeface="+mn-ea"/>
              <a:cs typeface="Arial" pitchFamily="34" charset="0"/>
            </a:endParaRPr>
          </a:p>
        </p:txBody>
      </p:sp>
      <p:sp>
        <p:nvSpPr>
          <p:cNvPr id="17" name="KSO_Shape"/>
          <p:cNvSpPr/>
          <p:nvPr/>
        </p:nvSpPr>
        <p:spPr>
          <a:xfrm>
            <a:off x="405253" y="1100503"/>
            <a:ext cx="362618" cy="516795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76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7877" y="5319346"/>
            <a:ext cx="75826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每个领域存在诸多具体的技术，共同构成了需求工程的知识和实践体系</a:t>
            </a:r>
          </a:p>
        </p:txBody>
      </p:sp>
    </p:spTree>
    <p:extLst>
      <p:ext uri="{BB962C8B-B14F-4D97-AF65-F5344CB8AC3E}">
        <p14:creationId xmlns:p14="http://schemas.microsoft.com/office/powerpoint/2010/main" val="386256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2"/>
          <p:cNvSpPr>
            <a:spLocks noGrp="1"/>
          </p:cNvSpPr>
          <p:nvPr>
            <p:ph idx="1"/>
          </p:nvPr>
        </p:nvSpPr>
        <p:spPr>
          <a:xfrm>
            <a:off x="382588" y="1341438"/>
            <a:ext cx="8412162" cy="5327650"/>
          </a:xfrm>
        </p:spPr>
        <p:txBody>
          <a:bodyPr/>
          <a:lstStyle/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endParaRPr lang="en-US" altLang="zh-CN" sz="32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r>
              <a:rPr lang="zh-CN" altLang="en-US" sz="2800" b="1" dirty="0">
                <a:latin typeface="+mn-ea"/>
              </a:rPr>
              <a:t>涉众</a:t>
            </a:r>
            <a:r>
              <a:rPr lang="en-US" altLang="zh-CN" sz="2800" b="1" dirty="0">
                <a:latin typeface="+mn-ea"/>
              </a:rPr>
              <a:t>:</a:t>
            </a:r>
          </a:p>
          <a:p>
            <a:pPr marL="581025" lvl="1" indent="0" eaLnBrk="1" hangingPunct="1">
              <a:buClr>
                <a:srgbClr val="BD011E"/>
              </a:buClr>
            </a:pPr>
            <a:r>
              <a:rPr lang="en-US" altLang="zh-CN" sz="2800" b="1" dirty="0">
                <a:ea typeface="宋体" panose="02010600030101010101" pitchFamily="2" charset="-122"/>
              </a:rPr>
              <a:t>Customer-</a:t>
            </a:r>
            <a:r>
              <a:rPr lang="zh-CN" altLang="en-US" sz="2800" b="1" dirty="0">
                <a:ea typeface="宋体" panose="02010600030101010101" pitchFamily="2" charset="-122"/>
              </a:rPr>
              <a:t>客户</a:t>
            </a:r>
            <a:endParaRPr lang="en-US" altLang="zh-CN" sz="2800" b="1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GB" altLang="zh-CN" sz="2800" b="1" dirty="0">
                <a:ea typeface="宋体" panose="02010600030101010101" pitchFamily="2" charset="-122"/>
              </a:rPr>
              <a:t>User</a:t>
            </a:r>
            <a:r>
              <a:rPr lang="en-US" altLang="zh-CN" sz="2800" b="1" dirty="0">
                <a:ea typeface="宋体" panose="02010600030101010101" pitchFamily="2" charset="-122"/>
              </a:rPr>
              <a:t>-</a:t>
            </a:r>
            <a:r>
              <a:rPr lang="zh-CN" altLang="en-US" sz="2800" b="1" dirty="0">
                <a:ea typeface="宋体" panose="02010600030101010101" pitchFamily="2" charset="-122"/>
              </a:rPr>
              <a:t>用户</a:t>
            </a:r>
            <a:endParaRPr lang="en-GB" altLang="zh-CN" sz="2800" b="1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GB" altLang="zh-CN" sz="2800" b="1" dirty="0">
                <a:ea typeface="宋体" panose="02010600030101010101" pitchFamily="2" charset="-122"/>
              </a:rPr>
              <a:t>Analyst</a:t>
            </a:r>
            <a:r>
              <a:rPr lang="en-US" altLang="zh-CN" sz="2800" b="1" dirty="0">
                <a:ea typeface="宋体" panose="02010600030101010101" pitchFamily="2" charset="-122"/>
              </a:rPr>
              <a:t>-</a:t>
            </a:r>
            <a:r>
              <a:rPr lang="zh-CN" altLang="en-US" sz="2800" b="1" dirty="0">
                <a:ea typeface="宋体" panose="02010600030101010101" pitchFamily="2" charset="-122"/>
              </a:rPr>
              <a:t>分析人员</a:t>
            </a:r>
            <a:endParaRPr lang="en-GB" altLang="zh-CN" sz="2800" b="1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GB" altLang="zh-CN" sz="2800" dirty="0">
                <a:ea typeface="宋体" panose="02010600030101010101" pitchFamily="2" charset="-122"/>
              </a:rPr>
              <a:t>Developer</a:t>
            </a:r>
            <a:r>
              <a:rPr lang="en-US" altLang="zh-CN" sz="2800" dirty="0"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ea typeface="宋体" panose="02010600030101010101" pitchFamily="2" charset="-122"/>
              </a:rPr>
              <a:t>开发人员</a:t>
            </a:r>
            <a:endParaRPr lang="en-GB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GB" altLang="zh-CN" sz="2800" dirty="0">
                <a:ea typeface="宋体" panose="02010600030101010101" pitchFamily="2" charset="-122"/>
              </a:rPr>
              <a:t>Tester</a:t>
            </a:r>
            <a:r>
              <a:rPr lang="en-US" altLang="zh-CN" sz="2800" dirty="0"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ea typeface="宋体" panose="02010600030101010101" pitchFamily="2" charset="-122"/>
              </a:rPr>
              <a:t>测试人员</a:t>
            </a:r>
            <a:endParaRPr lang="en-GB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GB" altLang="zh-CN" sz="2800" dirty="0">
                <a:ea typeface="宋体" panose="02010600030101010101" pitchFamily="2" charset="-122"/>
              </a:rPr>
              <a:t>Doc. Writer</a:t>
            </a:r>
            <a:r>
              <a:rPr lang="en-US" altLang="zh-CN" sz="2800" dirty="0"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ea typeface="宋体" panose="02010600030101010101" pitchFamily="2" charset="-122"/>
              </a:rPr>
              <a:t>文档撰写人员</a:t>
            </a:r>
            <a:endParaRPr lang="en-GB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22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2"/>
          <p:cNvSpPr>
            <a:spLocks noGrp="1"/>
          </p:cNvSpPr>
          <p:nvPr>
            <p:ph idx="1"/>
          </p:nvPr>
        </p:nvSpPr>
        <p:spPr>
          <a:xfrm>
            <a:off x="382588" y="1341438"/>
            <a:ext cx="8412162" cy="5327650"/>
          </a:xfrm>
        </p:spPr>
        <p:txBody>
          <a:bodyPr/>
          <a:lstStyle/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endParaRPr lang="en-US" altLang="zh-CN" sz="3200" dirty="0">
              <a:ea typeface="宋体" panose="02010600030101010101" pitchFamily="2" charset="-122"/>
            </a:endParaRPr>
          </a:p>
          <a:p>
            <a:pPr marL="581025" lvl="1" indent="0">
              <a:buClr>
                <a:srgbClr val="BD011E"/>
              </a:buClr>
              <a:buNone/>
            </a:pPr>
            <a:r>
              <a:rPr lang="zh-CN" altLang="en-US" sz="3200" b="1" dirty="0">
                <a:latin typeface="+mn-ea"/>
              </a:rPr>
              <a:t>涉众</a:t>
            </a:r>
            <a:r>
              <a:rPr lang="en-US" altLang="zh-CN" sz="3200" b="1" dirty="0">
                <a:latin typeface="+mn-ea"/>
              </a:rPr>
              <a:t>:</a:t>
            </a:r>
          </a:p>
          <a:p>
            <a:pPr marL="581025" lvl="1" indent="0" eaLnBrk="1" hangingPunct="1">
              <a:buClr>
                <a:srgbClr val="BD011E"/>
              </a:buClr>
            </a:pPr>
            <a:r>
              <a:rPr lang="en-US" altLang="zh-CN" sz="2800" dirty="0">
                <a:ea typeface="宋体" panose="02010600030101010101" pitchFamily="2" charset="-122"/>
              </a:rPr>
              <a:t>Project manager-</a:t>
            </a:r>
            <a:r>
              <a:rPr lang="zh-CN" altLang="en-US" sz="2800" dirty="0">
                <a:ea typeface="宋体" panose="02010600030101010101" pitchFamily="2" charset="-122"/>
              </a:rPr>
              <a:t>项目经理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GB" altLang="zh-CN" sz="2800" dirty="0">
                <a:ea typeface="宋体" panose="02010600030101010101" pitchFamily="2" charset="-122"/>
              </a:rPr>
              <a:t>Legal staff</a:t>
            </a:r>
            <a:r>
              <a:rPr lang="en-US" altLang="zh-CN" sz="2800" dirty="0"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ea typeface="宋体" panose="02010600030101010101" pitchFamily="2" charset="-122"/>
              </a:rPr>
              <a:t>法务人员</a:t>
            </a:r>
            <a:endParaRPr lang="en-GB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GB" altLang="zh-CN" sz="2800" dirty="0">
                <a:ea typeface="宋体" panose="02010600030101010101" pitchFamily="2" charset="-122"/>
              </a:rPr>
              <a:t>Manufacturer</a:t>
            </a:r>
            <a:r>
              <a:rPr lang="en-US" altLang="zh-CN" sz="2800" dirty="0"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ea typeface="宋体" panose="02010600030101010101" pitchFamily="2" charset="-122"/>
              </a:rPr>
              <a:t>制品供应方</a:t>
            </a:r>
            <a:endParaRPr lang="en-GB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</a:pPr>
            <a:r>
              <a:rPr lang="en-GB" altLang="zh-CN" sz="2800" dirty="0">
                <a:ea typeface="宋体" panose="02010600030101010101" pitchFamily="2" charset="-122"/>
              </a:rPr>
              <a:t>Sales</a:t>
            </a:r>
            <a:r>
              <a:rPr lang="en-US" altLang="zh-CN" sz="2800" dirty="0">
                <a:ea typeface="宋体" panose="02010600030101010101" pitchFamily="2" charset="-122"/>
              </a:rPr>
              <a:t>-</a:t>
            </a:r>
            <a:r>
              <a:rPr lang="zh-CN" altLang="en-US" sz="2800" dirty="0">
                <a:ea typeface="宋体" panose="02010600030101010101" pitchFamily="2" charset="-122"/>
              </a:rPr>
              <a:t>销售人员</a:t>
            </a:r>
            <a:endParaRPr lang="en-GB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581025" lvl="1" indent="0" eaLnBrk="1" hangingPunct="1">
              <a:buClr>
                <a:srgbClr val="BD011E"/>
              </a:buClr>
              <a:buFont typeface="Wingdings" pitchFamily="2" charset="2"/>
              <a:buNone/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006" y="16864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最佳实践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70252" y="237045"/>
            <a:ext cx="83229" cy="3361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8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</TotalTime>
  <Words>1767</Words>
  <Application>Microsoft Office PowerPoint</Application>
  <PresentationFormat>全屏显示(4:3)</PresentationFormat>
  <Paragraphs>357</Paragraphs>
  <Slides>46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9" baseType="lpstr">
      <vt:lpstr>Zapf Dingbats</vt:lpstr>
      <vt:lpstr>黑体</vt:lpstr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Times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缪炜恺</cp:lastModifiedBy>
  <cp:revision>173</cp:revision>
  <dcterms:created xsi:type="dcterms:W3CDTF">2015-08-18T02:51:41Z</dcterms:created>
  <dcterms:modified xsi:type="dcterms:W3CDTF">2021-03-08T07:08:07Z</dcterms:modified>
  <cp:category/>
</cp:coreProperties>
</file>